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>
  <p:sldMasterIdLst>
    <p:sldMasterId id="2147483689" r:id="rId1"/>
    <p:sldMasterId id="2147483717" r:id="rId2"/>
  </p:sldMasterIdLst>
  <p:notesMasterIdLst>
    <p:notesMasterId r:id="rId18"/>
  </p:notesMasterIdLst>
  <p:handoutMasterIdLst>
    <p:handoutMasterId r:id="rId19"/>
  </p:handoutMasterIdLst>
  <p:sldIdLst>
    <p:sldId id="259" r:id="rId3"/>
    <p:sldId id="263" r:id="rId4"/>
    <p:sldId id="264" r:id="rId5"/>
    <p:sldId id="265" r:id="rId6"/>
    <p:sldId id="269" r:id="rId7"/>
    <p:sldId id="270" r:id="rId8"/>
    <p:sldId id="268" r:id="rId9"/>
    <p:sldId id="271" r:id="rId10"/>
    <p:sldId id="267" r:id="rId11"/>
    <p:sldId id="272" r:id="rId12"/>
    <p:sldId id="273" r:id="rId13"/>
    <p:sldId id="274" r:id="rId14"/>
    <p:sldId id="275" r:id="rId15"/>
    <p:sldId id="276" r:id="rId16"/>
    <p:sldId id="277" r:id="rId17"/>
  </p:sldIdLst>
  <p:sldSz cx="9144000" cy="5143500" type="screen16x9"/>
  <p:notesSz cx="6858000" cy="9144000"/>
  <p:embeddedFontLst>
    <p:embeddedFont>
      <p:font typeface="AU Passata Light" panose="020B0303030902030804" pitchFamily="34" charset="0"/>
      <p:regular r:id="rId20"/>
      <p:bold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Georgia" panose="02040502050405020303" pitchFamily="18" charset="0"/>
      <p:regular r:id="rId26"/>
      <p:bold r:id="rId27"/>
      <p:italic r:id="rId28"/>
      <p:boldItalic r:id="rId29"/>
    </p:embeddedFont>
    <p:embeddedFont>
      <p:font typeface="AU Passata" panose="020B0503030502030804" pitchFamily="34" charset="0"/>
      <p:regular r:id="rId30"/>
      <p:bold r:id="rId31"/>
    </p:embeddedFont>
    <p:embeddedFont>
      <p:font typeface="AU Peto" panose="040C0B07020602020301" pitchFamily="82" charset="0"/>
      <p:regular r:id="rId32"/>
      <p:bold r:id="rId33"/>
    </p:embeddedFont>
    <p:embeddedFont>
      <p:font typeface="Wingdings 3" panose="05040102010807070707" pitchFamily="18" charset="2"/>
      <p:regular r:id="rId34"/>
    </p:embeddedFont>
  </p:embeddedFontLst>
  <p:custDataLst>
    <p:tags r:id="rId35"/>
  </p:custDataLst>
  <p:defaultTextStyle>
    <a:defPPr>
      <a:defRPr lang="en-US"/>
    </a:defPPr>
    <a:lvl1pPr algn="l" rtl="0" fontAlgn="base">
      <a:lnSpc>
        <a:spcPts val="3600"/>
      </a:lnSpc>
      <a:spcBef>
        <a:spcPct val="0"/>
      </a:spcBef>
      <a:spcAft>
        <a:spcPct val="0"/>
      </a:spcAft>
      <a:buFont typeface="AU Passata" pitchFamily="34" charset="0"/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1pPr>
    <a:lvl2pPr marL="457200" algn="l" rtl="0" fontAlgn="base">
      <a:lnSpc>
        <a:spcPts val="3600"/>
      </a:lnSpc>
      <a:spcBef>
        <a:spcPct val="0"/>
      </a:spcBef>
      <a:spcAft>
        <a:spcPct val="0"/>
      </a:spcAft>
      <a:buFont typeface="AU Passata" pitchFamily="34" charset="0"/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2pPr>
    <a:lvl3pPr marL="914400" algn="l" rtl="0" fontAlgn="base">
      <a:lnSpc>
        <a:spcPts val="3600"/>
      </a:lnSpc>
      <a:spcBef>
        <a:spcPct val="0"/>
      </a:spcBef>
      <a:spcAft>
        <a:spcPct val="0"/>
      </a:spcAft>
      <a:buFont typeface="AU Passata" pitchFamily="34" charset="0"/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3pPr>
    <a:lvl4pPr marL="1371600" algn="l" rtl="0" fontAlgn="base">
      <a:lnSpc>
        <a:spcPts val="3600"/>
      </a:lnSpc>
      <a:spcBef>
        <a:spcPct val="0"/>
      </a:spcBef>
      <a:spcAft>
        <a:spcPct val="0"/>
      </a:spcAft>
      <a:buFont typeface="AU Passata" pitchFamily="34" charset="0"/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4pPr>
    <a:lvl5pPr marL="1828800" algn="l" rtl="0" fontAlgn="base">
      <a:lnSpc>
        <a:spcPts val="3600"/>
      </a:lnSpc>
      <a:spcBef>
        <a:spcPct val="0"/>
      </a:spcBef>
      <a:spcAft>
        <a:spcPct val="0"/>
      </a:spcAft>
      <a:buFont typeface="AU Passata" pitchFamily="34" charset="0"/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24">
          <p15:clr>
            <a:srgbClr val="A4A3A4"/>
          </p15:clr>
        </p15:guide>
        <p15:guide id="2" orient="horz" pos="982">
          <p15:clr>
            <a:srgbClr val="A4A3A4"/>
          </p15:clr>
        </p15:guide>
        <p15:guide id="3" orient="horz" pos="3239">
          <p15:clr>
            <a:srgbClr val="A4A3A4"/>
          </p15:clr>
        </p15:guide>
        <p15:guide id="4" orient="horz" pos="105">
          <p15:clr>
            <a:srgbClr val="A4A3A4"/>
          </p15:clr>
        </p15:guide>
        <p15:guide id="5" orient="horz" pos="2663">
          <p15:clr>
            <a:srgbClr val="A4A3A4"/>
          </p15:clr>
        </p15:guide>
        <p15:guide id="6" orient="horz" pos="2581">
          <p15:clr>
            <a:srgbClr val="A4A3A4"/>
          </p15:clr>
        </p15:guide>
        <p15:guide id="7" orient="horz" pos="226">
          <p15:clr>
            <a:srgbClr val="A4A3A4"/>
          </p15:clr>
        </p15:guide>
        <p15:guide id="8" orient="horz" pos="1516">
          <p15:clr>
            <a:srgbClr val="A4A3A4"/>
          </p15:clr>
        </p15:guide>
        <p15:guide id="9" orient="horz" pos="1678">
          <p15:clr>
            <a:srgbClr val="A4A3A4"/>
          </p15:clr>
        </p15:guide>
        <p15:guide id="10" pos="222">
          <p15:clr>
            <a:srgbClr val="A4A3A4"/>
          </p15:clr>
        </p15:guide>
        <p15:guide id="11" pos="5539">
          <p15:clr>
            <a:srgbClr val="A4A3A4"/>
          </p15:clr>
        </p15:guide>
        <p15:guide id="12" pos="3674">
          <p15:clr>
            <a:srgbClr val="A4A3A4"/>
          </p15:clr>
        </p15:guide>
        <p15:guide id="13" pos="2801">
          <p15:clr>
            <a:srgbClr val="A4A3A4"/>
          </p15:clr>
        </p15:guide>
        <p15:guide id="14" pos="29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65" autoAdjust="0"/>
    <p:restoredTop sz="93476" autoAdjust="0"/>
  </p:normalViewPr>
  <p:slideViewPr>
    <p:cSldViewPr snapToObjects="1" showGuides="1">
      <p:cViewPr varScale="1">
        <p:scale>
          <a:sx n="85" d="100"/>
          <a:sy n="85" d="100"/>
        </p:scale>
        <p:origin x="904" y="56"/>
      </p:cViewPr>
      <p:guideLst>
        <p:guide orient="horz" pos="724"/>
        <p:guide orient="horz" pos="982"/>
        <p:guide orient="horz" pos="3239"/>
        <p:guide orient="horz" pos="105"/>
        <p:guide orient="horz" pos="2663"/>
        <p:guide orient="horz" pos="2581"/>
        <p:guide orient="horz" pos="226"/>
        <p:guide orient="horz" pos="1516"/>
        <p:guide orient="horz" pos="1678"/>
        <p:guide pos="222"/>
        <p:guide pos="5539"/>
        <p:guide pos="3674"/>
        <p:guide pos="2801"/>
        <p:guide pos="29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7" d="100"/>
          <a:sy n="87" d="100"/>
        </p:scale>
        <p:origin x="3762" y="7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31" Type="http://schemas.openxmlformats.org/officeDocument/2006/relationships/font" Target="fonts/font1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 smtClean="0"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 smtClean="0"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 smtClean="0"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 smtClean="0"/>
            </a:lvl1pPr>
          </a:lstStyle>
          <a:p>
            <a:pPr>
              <a:defRPr/>
            </a:pPr>
            <a:fld id="{88DF0C21-DE6B-488F-B9D9-B7FE08733B7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15805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 smtClean="0"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 smtClean="0"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dirty="0" err="1" smtClean="0"/>
              <a:t>Click</a:t>
            </a:r>
            <a:r>
              <a:rPr lang="da-DK" noProof="0" dirty="0" smtClean="0"/>
              <a:t> to </a:t>
            </a:r>
            <a:r>
              <a:rPr lang="da-DK" noProof="0" dirty="0" err="1" smtClean="0"/>
              <a:t>edit</a:t>
            </a:r>
            <a:r>
              <a:rPr lang="da-DK" noProof="0" dirty="0" smtClean="0"/>
              <a:t> Master </a:t>
            </a:r>
            <a:r>
              <a:rPr lang="da-DK" noProof="0" dirty="0" err="1" smtClean="0"/>
              <a:t>text</a:t>
            </a:r>
            <a:r>
              <a:rPr lang="da-DK" noProof="0" dirty="0" smtClean="0"/>
              <a:t> </a:t>
            </a:r>
            <a:r>
              <a:rPr lang="da-DK" noProof="0" dirty="0" err="1" smtClean="0"/>
              <a:t>styles</a:t>
            </a:r>
            <a:endParaRPr lang="da-DK" noProof="0" dirty="0" smtClean="0"/>
          </a:p>
          <a:p>
            <a:pPr lvl="1"/>
            <a:r>
              <a:rPr lang="da-DK" noProof="0" dirty="0" smtClean="0"/>
              <a:t>Second </a:t>
            </a:r>
            <a:r>
              <a:rPr lang="da-DK" noProof="0" dirty="0" err="1" smtClean="0"/>
              <a:t>level</a:t>
            </a:r>
            <a:endParaRPr lang="da-DK" noProof="0" dirty="0" smtClean="0"/>
          </a:p>
          <a:p>
            <a:pPr lvl="2"/>
            <a:r>
              <a:rPr lang="da-DK" noProof="0" dirty="0" smtClean="0"/>
              <a:t>Third </a:t>
            </a:r>
            <a:r>
              <a:rPr lang="da-DK" noProof="0" dirty="0" err="1" smtClean="0"/>
              <a:t>level</a:t>
            </a:r>
            <a:endParaRPr lang="da-DK" noProof="0" dirty="0" smtClean="0"/>
          </a:p>
          <a:p>
            <a:pPr lvl="3"/>
            <a:r>
              <a:rPr lang="da-DK" noProof="0" dirty="0" err="1" smtClean="0"/>
              <a:t>Fourth</a:t>
            </a:r>
            <a:r>
              <a:rPr lang="da-DK" noProof="0" dirty="0" smtClean="0"/>
              <a:t> </a:t>
            </a:r>
            <a:r>
              <a:rPr lang="da-DK" noProof="0" dirty="0" err="1" smtClean="0"/>
              <a:t>level</a:t>
            </a:r>
            <a:endParaRPr lang="da-DK" noProof="0" dirty="0" smtClean="0"/>
          </a:p>
          <a:p>
            <a:pPr lvl="4"/>
            <a:r>
              <a:rPr lang="da-DK" noProof="0" dirty="0" smtClean="0"/>
              <a:t>Fifth </a:t>
            </a:r>
            <a:r>
              <a:rPr lang="da-DK" noProof="0" dirty="0" err="1" smtClean="0"/>
              <a:t>level</a:t>
            </a:r>
            <a:endParaRPr lang="da-DK" noProof="0" dirty="0" smtClean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 smtClean="0"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 smtClean="0"/>
            </a:lvl1pPr>
          </a:lstStyle>
          <a:p>
            <a:pPr>
              <a:defRPr/>
            </a:pPr>
            <a:fld id="{72C160C3-3AB6-49C1-8001-AFDAD271EB5B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450390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da-DK" smtClean="0"/>
              <a:pPr>
                <a:defRPr/>
              </a:pPr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03063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da-DK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U Passat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U Passat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U Passat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U Passata" pitchFamily="34" charset="0"/>
              </a:defRPr>
            </a:lvl9pPr>
          </a:lstStyle>
          <a:p>
            <a:pPr eaLnBrk="1" hangingPunct="1"/>
            <a:fld id="{F8D982CC-1C87-4338-9B3F-4319D5251BA1}" type="slidenum">
              <a:rPr lang="nb-NO" altLang="da-DK" sz="1200" smtClean="0"/>
              <a:pPr eaLnBrk="1" hangingPunct="1"/>
              <a:t>2</a:t>
            </a:fld>
            <a:endParaRPr lang="nb-NO" altLang="da-DK" sz="1200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C160C3-3AB6-49C1-8001-AFDAD271EB5B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 Passat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U Passat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9230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emf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50000">
                <a:schemeClr val="bg2">
                  <a:lumMod val="80000"/>
                </a:schemeClr>
              </a:gs>
              <a:gs pos="0">
                <a:schemeClr val="bg2"/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54" name="SD_FrontPagePictur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881"/>
          </a:xfrm>
          <a:prstGeom prst="rect">
            <a:avLst/>
          </a:prstGeom>
        </p:spPr>
      </p:pic>
      <p:sp>
        <p:nvSpPr>
          <p:cNvPr id="34819" name="SD_FLD_Title"/>
          <p:cNvSpPr>
            <a:spLocks noGrp="1" noChangeArrowheads="1"/>
          </p:cNvSpPr>
          <p:nvPr>
            <p:ph type="ctrTitle"/>
          </p:nvPr>
        </p:nvSpPr>
        <p:spPr>
          <a:xfrm>
            <a:off x="989013" y="1989780"/>
            <a:ext cx="7159345" cy="1169551"/>
          </a:xfrm>
        </p:spPr>
        <p:txBody>
          <a:bodyPr wrap="square" anchor="t" anchorCtr="0">
            <a:spAutoFit/>
          </a:bodyPr>
          <a:lstStyle>
            <a:lvl1pPr>
              <a:lnSpc>
                <a:spcPct val="95000"/>
              </a:lnSpc>
              <a:defRPr sz="4000" baseline="0" smtClean="0">
                <a:solidFill>
                  <a:schemeClr val="bg1"/>
                </a:solidFill>
              </a:defRPr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 smtClean="0"/>
          </a:p>
        </p:txBody>
      </p:sp>
      <p:sp>
        <p:nvSpPr>
          <p:cNvPr id="19" name="White Top Rectangle"/>
          <p:cNvSpPr>
            <a:spLocks noChangeArrowheads="1"/>
          </p:cNvSpPr>
          <p:nvPr userDrawn="1"/>
        </p:nvSpPr>
        <p:spPr bwMode="auto">
          <a:xfrm>
            <a:off x="1022571" y="441519"/>
            <a:ext cx="738000" cy="5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a-DK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-1620688" y="2022289"/>
            <a:ext cx="1509880" cy="5539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b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Light</a:t>
            </a:r>
            <a:endParaRPr lang="da-DK" sz="1000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55968" y="4496400"/>
            <a:ext cx="1437196" cy="49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3480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ts val="1200"/>
              </a:lnSpc>
              <a:buFontTx/>
              <a:buNone/>
              <a:defRPr sz="600" spc="40" baseline="0" smtClean="0">
                <a:solidFill>
                  <a:schemeClr val="bg1"/>
                </a:solidFill>
                <a:latin typeface="AU Passata Light" pitchFamily="34" charset="0"/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20" name="SD_FLD_DocumentDate"/>
          <p:cNvSpPr txBox="1">
            <a:spLocks noChangeArrowheads="1"/>
          </p:cNvSpPr>
          <p:nvPr userDrawn="1"/>
        </p:nvSpPr>
        <p:spPr bwMode="auto">
          <a:xfrm>
            <a:off x="7045890" y="4496400"/>
            <a:ext cx="1746000" cy="3348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216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800" cap="all" baseline="0" dirty="0" smtClean="0">
                <a:solidFill>
                  <a:schemeClr val="bg1"/>
                </a:solidFill>
                <a:latin typeface="AU Passata Light" pitchFamily="34" charset="0"/>
              </a:rPr>
              <a:t>9. Marts 2018</a:t>
            </a:r>
          </a:p>
        </p:txBody>
      </p:sp>
      <p:sp>
        <p:nvSpPr>
          <p:cNvPr id="24" name="SD_FLD_Event"/>
          <p:cNvSpPr txBox="1">
            <a:spLocks noChangeArrowheads="1"/>
          </p:cNvSpPr>
          <p:nvPr userDrawn="1"/>
        </p:nvSpPr>
        <p:spPr bwMode="auto">
          <a:xfrm>
            <a:off x="7045890" y="4496400"/>
            <a:ext cx="1749940" cy="108347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90000" rIns="0" bIns="0" anchor="t" anchorCtr="0"/>
          <a:lstStyle/>
          <a:p>
            <a:pPr algn="r">
              <a:lnSpc>
                <a:spcPct val="95000"/>
              </a:lnSpc>
              <a:defRPr/>
            </a:pPr>
            <a:endParaRPr lang="da-DK" sz="800" b="1" cap="all" baseline="0" dirty="0">
              <a:solidFill>
                <a:schemeClr val="bg1"/>
              </a:solidFill>
            </a:endParaRPr>
          </a:p>
        </p:txBody>
      </p:sp>
      <p:sp>
        <p:nvSpPr>
          <p:cNvPr id="25" name="White Rectangle"/>
          <p:cNvSpPr/>
          <p:nvPr userDrawn="1"/>
        </p:nvSpPr>
        <p:spPr>
          <a:xfrm>
            <a:off x="8360430" y="4402800"/>
            <a:ext cx="432000" cy="54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 smtClean="0"/>
          </a:p>
          <a:p>
            <a:pPr algn="ctr"/>
            <a:endParaRPr lang="da-DK" dirty="0"/>
          </a:p>
        </p:txBody>
      </p:sp>
      <p:sp>
        <p:nvSpPr>
          <p:cNvPr id="34" name="SD_USR_Title"/>
          <p:cNvSpPr txBox="1">
            <a:spLocks noChangeArrowheads="1"/>
          </p:cNvSpPr>
          <p:nvPr userDrawn="1"/>
        </p:nvSpPr>
        <p:spPr bwMode="auto">
          <a:xfrm>
            <a:off x="4748455" y="4496400"/>
            <a:ext cx="2237395" cy="335064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216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da-DK" sz="800" cap="all" baseline="0" dirty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36" name="SD_ART_SecondaryLogo"/>
          <p:cNvSpPr>
            <a:spLocks noChangeArrowheads="1"/>
          </p:cNvSpPr>
          <p:nvPr userDrawn="1"/>
        </p:nvSpPr>
        <p:spPr bwMode="auto">
          <a:xfrm>
            <a:off x="2844000" y="4582800"/>
            <a:ext cx="1508400" cy="316800"/>
          </a:xfrm>
          <a:prstGeom prst="rect">
            <a:avLst/>
          </a:prstGeom>
          <a:solidFill>
            <a:schemeClr val="bg1">
              <a:alpha val="0"/>
            </a:schemeClr>
          </a:solidFill>
          <a:ln w="1778" algn="ctr">
            <a:noFill/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>
              <a:defRPr/>
            </a:pPr>
            <a:endParaRPr lang="da-DK" dirty="0"/>
          </a:p>
        </p:txBody>
      </p:sp>
      <p:sp>
        <p:nvSpPr>
          <p:cNvPr id="28" name="SD_LAN_AUWBreak"/>
          <p:cNvSpPr txBox="1">
            <a:spLocks noChangeArrowheads="1"/>
          </p:cNvSpPr>
          <p:nvPr userDrawn="1"/>
        </p:nvSpPr>
        <p:spPr bwMode="auto">
          <a:xfrm>
            <a:off x="971998" y="4496400"/>
            <a:ext cx="702000" cy="33140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none" lIns="0" tIns="64800" rIns="0" bIns="0" anchor="t" anchorCtr="0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da-DK" sz="960" cap="all" baseline="0" dirty="0" smtClean="0">
                <a:solidFill>
                  <a:schemeClr val="bg1"/>
                </a:solidFill>
                <a:latin typeface="AU Passata" panose="020B0503030502030804" pitchFamily="34" charset="0"/>
              </a:rPr>
              <a:t>Aarhus 
Universitet</a:t>
            </a:r>
            <a:endParaRPr lang="da-DK" sz="960" cap="all" baseline="0" dirty="0">
              <a:solidFill>
                <a:schemeClr val="bg1"/>
              </a:solidFill>
              <a:latin typeface="AU Passata" panose="020B0503030502030804" pitchFamily="34" charset="0"/>
            </a:endParaRPr>
          </a:p>
        </p:txBody>
      </p:sp>
      <p:sp>
        <p:nvSpPr>
          <p:cNvPr id="18" name="SD_OFF_Niveau1And2"/>
          <p:cNvSpPr txBox="1">
            <a:spLocks noChangeArrowheads="1"/>
          </p:cNvSpPr>
          <p:nvPr userDrawn="1"/>
        </p:nvSpPr>
        <p:spPr bwMode="auto">
          <a:xfrm>
            <a:off x="975600" y="4496400"/>
            <a:ext cx="1800000" cy="51350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348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da-DK" sz="600" cap="all" spc="40" baseline="0" smtClean="0">
                <a:solidFill>
                  <a:schemeClr val="bg1"/>
                </a:solidFill>
                <a:latin typeface="AU Passata Light" pitchFamily="34" charset="0"/>
              </a:rPr>
              <a:t>DCE - Nationalt Center for Miljø og Energi</a:t>
            </a:r>
            <a:endParaRPr lang="da-DK" sz="600" cap="all" spc="40" baseline="0" dirty="0" smtClean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29" name="Pladsholder til tekst 2"/>
          <p:cNvSpPr txBox="1">
            <a:spLocks/>
          </p:cNvSpPr>
          <p:nvPr userDrawn="1"/>
        </p:nvSpPr>
        <p:spPr>
          <a:xfrm>
            <a:off x="306000" y="4496400"/>
            <a:ext cx="538609" cy="331200"/>
          </a:xfrm>
          <a:prstGeom prst="rect">
            <a:avLst/>
          </a:prstGeom>
        </p:spPr>
        <p:txBody>
          <a:bodyPr wrap="non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da-DK" sz="2090" kern="0" dirty="0" smtClean="0">
                <a:solidFill>
                  <a:schemeClr val="bg1"/>
                </a:solidFill>
              </a:rPr>
              <a:t>AU</a:t>
            </a:r>
            <a:endParaRPr lang="da-DK" sz="2090" kern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pic>
        <p:nvPicPr>
          <p:cNvPr id="4" name="Picture 3" descr="citat_black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61" y="1219213"/>
            <a:ext cx="448733" cy="807719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712386" y="1725084"/>
            <a:ext cx="5687480" cy="2372254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</p:txBody>
      </p:sp>
      <p:sp>
        <p:nvSpPr>
          <p:cNvPr id="5" name="TextBox 5"/>
          <p:cNvSpPr txBox="1"/>
          <p:nvPr userDrawn="1"/>
        </p:nvSpPr>
        <p:spPr>
          <a:xfrm>
            <a:off x="-1584684" y="1729940"/>
            <a:ext cx="1473876" cy="116584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Eksempel på et citat</a:t>
            </a:r>
          </a:p>
          <a:p>
            <a:pPr algn="r">
              <a:lnSpc>
                <a:spcPct val="100000"/>
              </a:lnSpc>
            </a:pPr>
            <a:endParaRPr lang="da-DK" sz="1000" noProof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>
              <a:lnSpc>
                <a:spcPct val="100000"/>
              </a:lnSpc>
            </a:pP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Du kan se alle tilgængelige </a:t>
            </a:r>
          </a:p>
          <a:p>
            <a:pPr algn="r">
              <a:lnSpc>
                <a:spcPct val="100000"/>
              </a:lnSpc>
            </a:pP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layouts ved at vælge ’Layout’ i </a:t>
            </a:r>
          </a:p>
          <a:p>
            <a:pPr algn="r">
              <a:lnSpc>
                <a:spcPct val="100000"/>
              </a:lnSpc>
            </a:pP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højremenuen</a:t>
            </a:r>
          </a:p>
        </p:txBody>
      </p:sp>
    </p:spTree>
    <p:extLst>
      <p:ext uri="{BB962C8B-B14F-4D97-AF65-F5344CB8AC3E}">
        <p14:creationId xmlns:p14="http://schemas.microsoft.com/office/powerpoint/2010/main" val="1796140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52425" y="167770"/>
            <a:ext cx="8440738" cy="3929567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77618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52425" y="167770"/>
            <a:ext cx="8440738" cy="473443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34947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52424" y="167770"/>
            <a:ext cx="4094164" cy="473443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4699000" y="166688"/>
            <a:ext cx="4094163" cy="473443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870041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52424" y="167770"/>
            <a:ext cx="4094164" cy="2239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4699000" y="166688"/>
            <a:ext cx="4094163" cy="473443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352424" y="2663824"/>
            <a:ext cx="4094164" cy="223729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607518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52424" y="167770"/>
            <a:ext cx="4094164" cy="2239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352424" y="2663824"/>
            <a:ext cx="4094164" cy="223729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698999" y="166688"/>
            <a:ext cx="4094164" cy="2239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4698999" y="2662742"/>
            <a:ext cx="4094164" cy="223729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431280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695B1C-8CD2-48D1-BA13-0A242C5433EA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/>
          </a:p>
        </p:txBody>
      </p:sp>
      <p:sp>
        <p:nvSpPr>
          <p:cNvPr id="8" name="Black Rectangle"/>
          <p:cNvSpPr/>
          <p:nvPr userDrawn="1"/>
        </p:nvSpPr>
        <p:spPr>
          <a:xfrm>
            <a:off x="352425" y="1324430"/>
            <a:ext cx="736600" cy="4571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-1620688" y="766856"/>
            <a:ext cx="1509880" cy="35506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b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Light</a:t>
            </a:r>
            <a:endParaRPr lang="da-DK" sz="1000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4CDE3-B485-4686-B7A8-481E185B25D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50000">
                <a:schemeClr val="bg2">
                  <a:lumMod val="80000"/>
                </a:schemeClr>
              </a:gs>
              <a:gs pos="0">
                <a:schemeClr val="bg2"/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885846" y="1851670"/>
            <a:ext cx="5372308" cy="1309564"/>
          </a:xfrm>
        </p:spPr>
        <p:txBody>
          <a:bodyPr anchor="ctr" anchorCtr="0"/>
          <a:lstStyle>
            <a:lvl1pPr marL="0" indent="0" algn="ctr">
              <a:buFontTx/>
              <a:buNone/>
              <a:defRPr sz="3000" b="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</p:txBody>
      </p:sp>
      <p:sp>
        <p:nvSpPr>
          <p:cNvPr id="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55968" y="4496400"/>
            <a:ext cx="1437196" cy="49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3480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ts val="1200"/>
              </a:lnSpc>
              <a:buFontTx/>
              <a:buNone/>
              <a:defRPr sz="600" spc="40" baseline="0" smtClean="0">
                <a:solidFill>
                  <a:schemeClr val="bg1"/>
                </a:solidFill>
                <a:latin typeface="AU Passata Light" pitchFamily="34" charset="0"/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26" name="SD_FLD_DocumentDate"/>
          <p:cNvSpPr txBox="1">
            <a:spLocks noChangeArrowheads="1"/>
          </p:cNvSpPr>
          <p:nvPr userDrawn="1"/>
        </p:nvSpPr>
        <p:spPr bwMode="auto">
          <a:xfrm>
            <a:off x="7045890" y="4496400"/>
            <a:ext cx="1746000" cy="3348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216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800" cap="all" baseline="0" smtClean="0">
                <a:solidFill>
                  <a:schemeClr val="bg1"/>
                </a:solidFill>
                <a:latin typeface="AU Passata Light" pitchFamily="34" charset="0"/>
              </a:rPr>
              <a:t>12. februar 2015</a:t>
            </a:r>
            <a:endParaRPr lang="da-DK" sz="800" cap="all" baseline="0" dirty="0" smtClean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27" name="SD_FLD_Event"/>
          <p:cNvSpPr txBox="1">
            <a:spLocks noChangeArrowheads="1"/>
          </p:cNvSpPr>
          <p:nvPr userDrawn="1"/>
        </p:nvSpPr>
        <p:spPr bwMode="auto">
          <a:xfrm>
            <a:off x="7045890" y="4496400"/>
            <a:ext cx="1749940" cy="108347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90000" rIns="0" bIns="0" anchor="t" anchorCtr="0"/>
          <a:lstStyle/>
          <a:p>
            <a:pPr algn="r">
              <a:lnSpc>
                <a:spcPct val="95000"/>
              </a:lnSpc>
              <a:defRPr/>
            </a:pPr>
            <a:endParaRPr lang="da-DK" sz="800" b="1" cap="all" baseline="0" dirty="0">
              <a:solidFill>
                <a:schemeClr val="bg1"/>
              </a:solidFill>
            </a:endParaRPr>
          </a:p>
        </p:txBody>
      </p:sp>
      <p:sp>
        <p:nvSpPr>
          <p:cNvPr id="28" name="White Rectangle"/>
          <p:cNvSpPr/>
          <p:nvPr userDrawn="1"/>
        </p:nvSpPr>
        <p:spPr>
          <a:xfrm>
            <a:off x="8360430" y="4402800"/>
            <a:ext cx="432000" cy="54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 smtClean="0"/>
          </a:p>
          <a:p>
            <a:pPr algn="ctr"/>
            <a:endParaRPr lang="da-DK" dirty="0"/>
          </a:p>
        </p:txBody>
      </p:sp>
      <p:sp>
        <p:nvSpPr>
          <p:cNvPr id="29" name="SD_USR_Title"/>
          <p:cNvSpPr txBox="1">
            <a:spLocks noChangeArrowheads="1"/>
          </p:cNvSpPr>
          <p:nvPr userDrawn="1"/>
        </p:nvSpPr>
        <p:spPr bwMode="auto">
          <a:xfrm>
            <a:off x="4748455" y="4496400"/>
            <a:ext cx="2237395" cy="335064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216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da-DK" sz="800" cap="all" baseline="0" dirty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31" name="SD_ART_SecondaryLogo"/>
          <p:cNvSpPr>
            <a:spLocks noChangeArrowheads="1"/>
          </p:cNvSpPr>
          <p:nvPr userDrawn="1"/>
        </p:nvSpPr>
        <p:spPr bwMode="auto">
          <a:xfrm>
            <a:off x="2844000" y="4582800"/>
            <a:ext cx="1508400" cy="316800"/>
          </a:xfrm>
          <a:prstGeom prst="rect">
            <a:avLst/>
          </a:prstGeom>
          <a:solidFill>
            <a:schemeClr val="bg1">
              <a:alpha val="0"/>
            </a:schemeClr>
          </a:solidFill>
          <a:ln w="1778" algn="ctr">
            <a:noFill/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>
              <a:defRPr/>
            </a:pPr>
            <a:endParaRPr lang="da-DK" dirty="0"/>
          </a:p>
        </p:txBody>
      </p:sp>
      <p:sp>
        <p:nvSpPr>
          <p:cNvPr id="32" name="SD_LAN_AUWBreak"/>
          <p:cNvSpPr txBox="1">
            <a:spLocks noChangeArrowheads="1"/>
          </p:cNvSpPr>
          <p:nvPr userDrawn="1"/>
        </p:nvSpPr>
        <p:spPr bwMode="auto">
          <a:xfrm>
            <a:off x="971998" y="4496400"/>
            <a:ext cx="702000" cy="33140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none" lIns="0" tIns="64800" rIns="0" bIns="0" anchor="t" anchorCtr="0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da-DK" sz="960" cap="all" baseline="0" dirty="0" smtClean="0">
                <a:solidFill>
                  <a:schemeClr val="bg1"/>
                </a:solidFill>
                <a:latin typeface="AU Passata" panose="020B0503030502030804" pitchFamily="34" charset="0"/>
              </a:rPr>
              <a:t>Aarhus 
Universitet</a:t>
            </a:r>
            <a:endParaRPr lang="da-DK" sz="960" cap="all" baseline="0" dirty="0">
              <a:solidFill>
                <a:schemeClr val="bg1"/>
              </a:solidFill>
              <a:latin typeface="AU Passata" panose="020B0503030502030804" pitchFamily="34" charset="0"/>
            </a:endParaRPr>
          </a:p>
        </p:txBody>
      </p:sp>
      <p:sp>
        <p:nvSpPr>
          <p:cNvPr id="33" name="SD_OFF_Niveau1And2"/>
          <p:cNvSpPr txBox="1">
            <a:spLocks noChangeArrowheads="1"/>
          </p:cNvSpPr>
          <p:nvPr userDrawn="1"/>
        </p:nvSpPr>
        <p:spPr bwMode="auto">
          <a:xfrm>
            <a:off x="975600" y="4496400"/>
            <a:ext cx="1800000" cy="51350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348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da-DK" sz="600" cap="all" spc="40" baseline="0" smtClean="0">
                <a:solidFill>
                  <a:schemeClr val="bg1"/>
                </a:solidFill>
                <a:latin typeface="AU Passata Light" pitchFamily="34" charset="0"/>
              </a:rPr>
              <a:t>DCE - Nationalt Center for Miljø og Energi</a:t>
            </a:r>
            <a:endParaRPr lang="da-DK" sz="600" cap="all" spc="40" baseline="0" dirty="0" smtClean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34" name="Pladsholder til tekst 2"/>
          <p:cNvSpPr txBox="1">
            <a:spLocks/>
          </p:cNvSpPr>
          <p:nvPr userDrawn="1"/>
        </p:nvSpPr>
        <p:spPr>
          <a:xfrm>
            <a:off x="306000" y="4496400"/>
            <a:ext cx="538609" cy="331200"/>
          </a:xfrm>
          <a:prstGeom prst="rect">
            <a:avLst/>
          </a:prstGeom>
        </p:spPr>
        <p:txBody>
          <a:bodyPr wrap="non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da-DK" sz="2090" kern="0" dirty="0" smtClean="0">
                <a:solidFill>
                  <a:schemeClr val="bg1"/>
                </a:solidFill>
              </a:rPr>
              <a:t>AU</a:t>
            </a:r>
            <a:endParaRPr lang="da-DK" sz="209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828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Aarhus Universite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50000">
                <a:schemeClr val="bg2">
                  <a:lumMod val="80000"/>
                </a:schemeClr>
              </a:gs>
              <a:gs pos="0">
                <a:schemeClr val="bg2"/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8784468" y="5033566"/>
            <a:ext cx="359532" cy="491958"/>
          </a:xfrm>
        </p:spPr>
        <p:txBody>
          <a:bodyPr/>
          <a:lstStyle>
            <a:lvl1pPr>
              <a:defRPr sz="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7" name="SD_LAN_AUWBreak"/>
          <p:cNvSpPr txBox="1">
            <a:spLocks noChangeArrowheads="1"/>
          </p:cNvSpPr>
          <p:nvPr userDrawn="1"/>
        </p:nvSpPr>
        <p:spPr bwMode="auto">
          <a:xfrm>
            <a:off x="4597200" y="2052000"/>
            <a:ext cx="2111155" cy="105149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none" lIns="0" tIns="201600" rIns="0" bIns="0" anchor="t" anchorCtr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da-DK" sz="2900" kern="1200" cap="all" baseline="0" dirty="0" smtClean="0">
                <a:solidFill>
                  <a:schemeClr val="bg1"/>
                </a:solidFill>
                <a:latin typeface="AU Passata" pitchFamily="34" charset="0"/>
                <a:ea typeface="+mn-ea"/>
                <a:cs typeface="+mn-cs"/>
              </a:rPr>
              <a:t>Aarhus 
Universitet</a:t>
            </a:r>
            <a:endParaRPr lang="da-DK" sz="2900" kern="1200" cap="all" baseline="0" dirty="0">
              <a:solidFill>
                <a:schemeClr val="bg1"/>
              </a:solidFill>
              <a:latin typeface="AU Passata" pitchFamily="34" charset="0"/>
              <a:ea typeface="+mn-ea"/>
              <a:cs typeface="+mn-cs"/>
            </a:endParaRPr>
          </a:p>
        </p:txBody>
      </p:sp>
      <p:sp>
        <p:nvSpPr>
          <p:cNvPr id="10" name="Pladsholder til tekst 2"/>
          <p:cNvSpPr txBox="1">
            <a:spLocks/>
          </p:cNvSpPr>
          <p:nvPr userDrawn="1"/>
        </p:nvSpPr>
        <p:spPr>
          <a:xfrm>
            <a:off x="2448000" y="2051999"/>
            <a:ext cx="1718419" cy="1058400"/>
          </a:xfrm>
          <a:prstGeom prst="rect">
            <a:avLst/>
          </a:prstGeom>
        </p:spPr>
        <p:txBody>
          <a:bodyPr wrap="none" lIns="0" tIns="0" rIns="0" bIns="75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algn="r"/>
            <a:r>
              <a:rPr lang="da-DK" sz="6700" kern="0" dirty="0" smtClean="0">
                <a:solidFill>
                  <a:schemeClr val="bg1"/>
                </a:solidFill>
              </a:rPr>
              <a:t>AU</a:t>
            </a:r>
            <a:endParaRPr lang="da-DK" sz="67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896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50000">
                <a:schemeClr val="bg2">
                  <a:lumMod val="80000"/>
                </a:schemeClr>
              </a:gs>
              <a:gs pos="0">
                <a:schemeClr val="bg2"/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9013" y="1059582"/>
            <a:ext cx="7159345" cy="1334665"/>
          </a:xfrm>
        </p:spPr>
        <p:txBody>
          <a:bodyPr wrap="square" anchor="b" anchorCtr="0">
            <a:noAutofit/>
          </a:bodyPr>
          <a:lstStyle>
            <a:lvl1pPr>
              <a:lnSpc>
                <a:spcPct val="95000"/>
              </a:lnSpc>
              <a:defRPr sz="4000" baseline="0" smtClean="0">
                <a:solidFill>
                  <a:schemeClr val="bg1"/>
                </a:solidFill>
              </a:defRPr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 smtClean="0"/>
          </a:p>
        </p:txBody>
      </p:sp>
      <p:sp>
        <p:nvSpPr>
          <p:cNvPr id="19" name="White Top Rectangle"/>
          <p:cNvSpPr>
            <a:spLocks noChangeArrowheads="1"/>
          </p:cNvSpPr>
          <p:nvPr userDrawn="1"/>
        </p:nvSpPr>
        <p:spPr bwMode="auto">
          <a:xfrm>
            <a:off x="1022571" y="2517750"/>
            <a:ext cx="738000" cy="5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a-DK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009690" y="2787774"/>
            <a:ext cx="5372308" cy="1309564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</p:txBody>
      </p:sp>
      <p:sp>
        <p:nvSpPr>
          <p:cNvPr id="22" name="TextBox 21"/>
          <p:cNvSpPr txBox="1"/>
          <p:nvPr userDrawn="1"/>
        </p:nvSpPr>
        <p:spPr>
          <a:xfrm>
            <a:off x="-1620688" y="2022289"/>
            <a:ext cx="1509880" cy="5539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b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Light</a:t>
            </a:r>
            <a:endParaRPr lang="da-DK" sz="1000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55968" y="4496400"/>
            <a:ext cx="1437196" cy="49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3480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ts val="1200"/>
              </a:lnSpc>
              <a:buFontTx/>
              <a:buNone/>
              <a:defRPr sz="600" spc="40" baseline="0" smtClean="0">
                <a:solidFill>
                  <a:schemeClr val="bg1"/>
                </a:solidFill>
                <a:latin typeface="AU Passata Light" pitchFamily="34" charset="0"/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30" name="SD_FLD_DocumentDate"/>
          <p:cNvSpPr txBox="1">
            <a:spLocks noChangeArrowheads="1"/>
          </p:cNvSpPr>
          <p:nvPr userDrawn="1"/>
        </p:nvSpPr>
        <p:spPr bwMode="auto">
          <a:xfrm>
            <a:off x="7045890" y="4496400"/>
            <a:ext cx="1746000" cy="3348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216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800" cap="all" baseline="0" smtClean="0">
                <a:solidFill>
                  <a:schemeClr val="bg1"/>
                </a:solidFill>
                <a:latin typeface="AU Passata Light" pitchFamily="34" charset="0"/>
              </a:rPr>
              <a:t>12. februar 2015</a:t>
            </a:r>
            <a:endParaRPr lang="da-DK" sz="800" cap="all" baseline="0" dirty="0" smtClean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31" name="SD_FLD_Event"/>
          <p:cNvSpPr txBox="1">
            <a:spLocks noChangeArrowheads="1"/>
          </p:cNvSpPr>
          <p:nvPr userDrawn="1"/>
        </p:nvSpPr>
        <p:spPr bwMode="auto">
          <a:xfrm>
            <a:off x="7045890" y="4496400"/>
            <a:ext cx="1749940" cy="108347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90000" rIns="0" bIns="0" anchor="t" anchorCtr="0"/>
          <a:lstStyle/>
          <a:p>
            <a:pPr algn="r">
              <a:lnSpc>
                <a:spcPct val="95000"/>
              </a:lnSpc>
              <a:defRPr/>
            </a:pPr>
            <a:endParaRPr lang="da-DK" sz="800" b="1" cap="all" baseline="0" dirty="0">
              <a:solidFill>
                <a:schemeClr val="bg1"/>
              </a:solidFill>
            </a:endParaRPr>
          </a:p>
        </p:txBody>
      </p:sp>
      <p:sp>
        <p:nvSpPr>
          <p:cNvPr id="32" name="White Rectangle"/>
          <p:cNvSpPr/>
          <p:nvPr userDrawn="1"/>
        </p:nvSpPr>
        <p:spPr>
          <a:xfrm>
            <a:off x="8360430" y="4402800"/>
            <a:ext cx="432000" cy="54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 smtClean="0"/>
          </a:p>
          <a:p>
            <a:pPr algn="ctr"/>
            <a:endParaRPr lang="da-DK" dirty="0"/>
          </a:p>
        </p:txBody>
      </p:sp>
      <p:sp>
        <p:nvSpPr>
          <p:cNvPr id="35" name="SD_USR_Title"/>
          <p:cNvSpPr txBox="1">
            <a:spLocks noChangeArrowheads="1"/>
          </p:cNvSpPr>
          <p:nvPr userDrawn="1"/>
        </p:nvSpPr>
        <p:spPr bwMode="auto">
          <a:xfrm>
            <a:off x="4748455" y="4496400"/>
            <a:ext cx="2237395" cy="335064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216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da-DK" sz="800" cap="all" baseline="0" dirty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36" name="SD_USR_Name"/>
          <p:cNvSpPr txBox="1">
            <a:spLocks noChangeArrowheads="1"/>
          </p:cNvSpPr>
          <p:nvPr userDrawn="1"/>
        </p:nvSpPr>
        <p:spPr bwMode="auto">
          <a:xfrm>
            <a:off x="4748455" y="4496400"/>
            <a:ext cx="2237395" cy="207834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90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da-DK" sz="800" b="1" cap="all" baseline="0" dirty="0">
              <a:solidFill>
                <a:schemeClr val="bg1"/>
              </a:solidFill>
            </a:endParaRPr>
          </a:p>
        </p:txBody>
      </p:sp>
      <p:sp>
        <p:nvSpPr>
          <p:cNvPr id="37" name="SD_ART_SecondaryLogo"/>
          <p:cNvSpPr>
            <a:spLocks noChangeArrowheads="1"/>
          </p:cNvSpPr>
          <p:nvPr userDrawn="1"/>
        </p:nvSpPr>
        <p:spPr bwMode="auto">
          <a:xfrm>
            <a:off x="2844000" y="4582800"/>
            <a:ext cx="1508400" cy="316800"/>
          </a:xfrm>
          <a:prstGeom prst="rect">
            <a:avLst/>
          </a:prstGeom>
          <a:solidFill>
            <a:schemeClr val="bg1">
              <a:alpha val="0"/>
            </a:schemeClr>
          </a:solidFill>
          <a:ln w="1778" algn="ctr">
            <a:noFill/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>
              <a:defRPr/>
            </a:pPr>
            <a:endParaRPr lang="da-DK" dirty="0"/>
          </a:p>
        </p:txBody>
      </p:sp>
      <p:sp>
        <p:nvSpPr>
          <p:cNvPr id="38" name="SD_LAN_AUWBreak"/>
          <p:cNvSpPr txBox="1">
            <a:spLocks noChangeArrowheads="1"/>
          </p:cNvSpPr>
          <p:nvPr userDrawn="1"/>
        </p:nvSpPr>
        <p:spPr bwMode="auto">
          <a:xfrm>
            <a:off x="971998" y="4496400"/>
            <a:ext cx="702000" cy="33140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none" lIns="0" tIns="64800" rIns="0" bIns="0" anchor="t" anchorCtr="0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da-DK" sz="960" cap="all" baseline="0" dirty="0" smtClean="0">
                <a:solidFill>
                  <a:schemeClr val="bg1"/>
                </a:solidFill>
                <a:latin typeface="AU Passata" panose="020B0503030502030804" pitchFamily="34" charset="0"/>
              </a:rPr>
              <a:t>Aarhus 
Universitet</a:t>
            </a:r>
            <a:endParaRPr lang="da-DK" sz="960" cap="all" baseline="0" dirty="0">
              <a:solidFill>
                <a:schemeClr val="bg1"/>
              </a:solidFill>
              <a:latin typeface="AU Passata" panose="020B0503030502030804" pitchFamily="34" charset="0"/>
            </a:endParaRPr>
          </a:p>
        </p:txBody>
      </p:sp>
      <p:sp>
        <p:nvSpPr>
          <p:cNvPr id="39" name="SD_OFF_Niveau1And2"/>
          <p:cNvSpPr txBox="1">
            <a:spLocks noChangeArrowheads="1"/>
          </p:cNvSpPr>
          <p:nvPr userDrawn="1"/>
        </p:nvSpPr>
        <p:spPr bwMode="auto">
          <a:xfrm>
            <a:off x="975600" y="4496400"/>
            <a:ext cx="1800000" cy="51350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348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da-DK" sz="600" cap="all" spc="40" baseline="0" smtClean="0">
                <a:solidFill>
                  <a:schemeClr val="bg1"/>
                </a:solidFill>
                <a:latin typeface="AU Passata Light" pitchFamily="34" charset="0"/>
              </a:rPr>
              <a:t>DCE - Nationalt Center for Miljø og Energi</a:t>
            </a:r>
            <a:endParaRPr lang="da-DK" sz="600" cap="all" spc="40" baseline="0" dirty="0" smtClean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40" name="Pladsholder til tekst 2"/>
          <p:cNvSpPr txBox="1">
            <a:spLocks/>
          </p:cNvSpPr>
          <p:nvPr userDrawn="1"/>
        </p:nvSpPr>
        <p:spPr>
          <a:xfrm>
            <a:off x="306000" y="4496400"/>
            <a:ext cx="538609" cy="331200"/>
          </a:xfrm>
          <a:prstGeom prst="rect">
            <a:avLst/>
          </a:prstGeom>
        </p:spPr>
        <p:txBody>
          <a:bodyPr wrap="non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da-DK" sz="2090" kern="0" dirty="0" smtClean="0">
                <a:solidFill>
                  <a:schemeClr val="bg1"/>
                </a:solidFill>
              </a:rPr>
              <a:t>AU</a:t>
            </a:r>
            <a:endParaRPr lang="da-DK" sz="209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008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6CF7A-71AB-4DAB-937C-6344388B94C2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338" y="1437085"/>
            <a:ext cx="8567737" cy="3003947"/>
          </a:xfrm>
        </p:spPr>
        <p:txBody>
          <a:bodyPr/>
          <a:lstStyle/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87338" y="865068"/>
            <a:ext cx="8564562" cy="408702"/>
          </a:xfrm>
        </p:spPr>
        <p:txBody>
          <a:bodyPr>
            <a:spAutoFit/>
          </a:bodyPr>
          <a:lstStyle/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/>
          </a:p>
        </p:txBody>
      </p:sp>
      <p:sp>
        <p:nvSpPr>
          <p:cNvPr id="5" name="Line 13"/>
          <p:cNvSpPr>
            <a:spLocks noChangeShapeType="1"/>
          </p:cNvSpPr>
          <p:nvPr userDrawn="1"/>
        </p:nvSpPr>
        <p:spPr bwMode="auto">
          <a:xfrm>
            <a:off x="250825" y="1329929"/>
            <a:ext cx="1403350" cy="0"/>
          </a:xfrm>
          <a:prstGeom prst="line">
            <a:avLst/>
          </a:prstGeom>
          <a:noFill/>
          <a:ln w="3175">
            <a:solidFill>
              <a:srgbClr val="2A4A0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645994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Farvet baggrund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739572" y="1861758"/>
            <a:ext cx="7667240" cy="1246495"/>
          </a:xfrm>
        </p:spPr>
        <p:txBody>
          <a:bodyPr wrap="square" anchor="ctr" anchorCtr="0">
            <a:spAutoFit/>
          </a:bodyPr>
          <a:lstStyle>
            <a:lvl1pPr>
              <a:lnSpc>
                <a:spcPct val="90000"/>
              </a:lnSpc>
              <a:defRPr sz="4500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15" name="TextBox 14"/>
          <p:cNvSpPr txBox="1"/>
          <p:nvPr userDrawn="1"/>
        </p:nvSpPr>
        <p:spPr>
          <a:xfrm>
            <a:off x="-1480584" y="2311880"/>
            <a:ext cx="1369776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75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eller ord til</a:t>
            </a:r>
            <a:endParaRPr lang="en-GB" sz="2700"/>
          </a:p>
          <a:p>
            <a:pPr algn="r">
              <a:lnSpc>
                <a:spcPct val="100000"/>
              </a:lnSpc>
            </a:pPr>
            <a:r>
              <a:rPr lang="en-GB" sz="75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en-GB" sz="3599" dirty="0"/>
          </a:p>
        </p:txBody>
      </p:sp>
      <p:sp>
        <p:nvSpPr>
          <p:cNvPr id="33" name="OFF_logo2Computed"/>
          <p:cNvSpPr txBox="1">
            <a:spLocks noChangeArrowheads="1"/>
          </p:cNvSpPr>
          <p:nvPr userDrawn="1"/>
        </p:nvSpPr>
        <p:spPr bwMode="auto">
          <a:xfrm>
            <a:off x="729190" y="4498200"/>
            <a:ext cx="1762993" cy="507459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374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en-GB" sz="450" cap="all" spc="30" baseline="0" dirty="0">
                <a:solidFill>
                  <a:schemeClr val="bg1"/>
                </a:solidFill>
                <a:latin typeface="AU Passata Light" pitchFamily="34" charset="0"/>
              </a:rPr>
              <a:t>Department of Environmental Science</a:t>
            </a:r>
          </a:p>
        </p:txBody>
      </p:sp>
      <p:sp>
        <p:nvSpPr>
          <p:cNvPr id="34" name="Date_DateCustomA"/>
          <p:cNvSpPr txBox="1">
            <a:spLocks noChangeArrowheads="1"/>
          </p:cNvSpPr>
          <p:nvPr userDrawn="1"/>
        </p:nvSpPr>
        <p:spPr bwMode="auto">
          <a:xfrm>
            <a:off x="2769221" y="4498200"/>
            <a:ext cx="1704324" cy="43663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564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525" b="0" cap="all" baseline="0" dirty="0">
                <a:solidFill>
                  <a:schemeClr val="bg1"/>
                </a:solidFill>
                <a:latin typeface="+mn-lt"/>
              </a:rPr>
              <a:t>9 March 2018</a:t>
            </a:r>
          </a:p>
        </p:txBody>
      </p:sp>
      <p:sp>
        <p:nvSpPr>
          <p:cNvPr id="36" name="USR_Title"/>
          <p:cNvSpPr txBox="1">
            <a:spLocks noChangeArrowheads="1"/>
          </p:cNvSpPr>
          <p:nvPr userDrawn="1"/>
        </p:nvSpPr>
        <p:spPr bwMode="auto">
          <a:xfrm>
            <a:off x="4681252" y="4498200"/>
            <a:ext cx="2237395" cy="43663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564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525" b="0" cap="all" baseline="0" dirty="0">
                <a:solidFill>
                  <a:schemeClr val="bg1"/>
                </a:solidFill>
                <a:latin typeface="+mn-lt"/>
              </a:rPr>
              <a:t>Postdoc</a:t>
            </a:r>
          </a:p>
        </p:txBody>
      </p:sp>
      <p:sp>
        <p:nvSpPr>
          <p:cNvPr id="35" name="FLD_Event"/>
          <p:cNvSpPr txBox="1">
            <a:spLocks noChangeArrowheads="1"/>
          </p:cNvSpPr>
          <p:nvPr userDrawn="1"/>
        </p:nvSpPr>
        <p:spPr bwMode="auto">
          <a:xfrm>
            <a:off x="2769221" y="4498200"/>
            <a:ext cx="1704324" cy="335757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2565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525" b="0" cap="all" baseline="0" dirty="0">
                <a:solidFill>
                  <a:schemeClr val="bg1"/>
                </a:solidFill>
                <a:latin typeface="+mn-lt"/>
              </a:rPr>
              <a:t>Seminar P-syntese</a:t>
            </a:r>
          </a:p>
        </p:txBody>
      </p:sp>
      <p:sp>
        <p:nvSpPr>
          <p:cNvPr id="37" name="USR_Name"/>
          <p:cNvSpPr txBox="1">
            <a:spLocks noChangeArrowheads="1"/>
          </p:cNvSpPr>
          <p:nvPr userDrawn="1"/>
        </p:nvSpPr>
        <p:spPr bwMode="auto">
          <a:xfrm>
            <a:off x="4681252" y="4498200"/>
            <a:ext cx="2237395" cy="335757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2565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525" b="0" cap="all" baseline="0" dirty="0">
                <a:solidFill>
                  <a:schemeClr val="bg1"/>
                </a:solidFill>
                <a:latin typeface="+mn-lt"/>
              </a:rPr>
              <a:t>Manfred Klinglmair</a:t>
            </a:r>
          </a:p>
        </p:txBody>
      </p:sp>
      <p:sp>
        <p:nvSpPr>
          <p:cNvPr id="39" name="OFF_logo1Computed"/>
          <p:cNvSpPr/>
          <p:nvPr userDrawn="1"/>
        </p:nvSpPr>
        <p:spPr bwMode="auto">
          <a:xfrm>
            <a:off x="729189" y="4498200"/>
            <a:ext cx="498534" cy="442217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2322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685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GB" sz="75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Aarhus
University</a:t>
            </a:r>
          </a:p>
        </p:txBody>
      </p:sp>
      <p:pic>
        <p:nvPicPr>
          <p:cNvPr id="16" name="Au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59" y="4498200"/>
            <a:ext cx="418286" cy="418500"/>
          </a:xfrm>
          <a:prstGeom prst="rect">
            <a:avLst/>
          </a:prstGeom>
        </p:spPr>
      </p:pic>
      <p:pic>
        <p:nvPicPr>
          <p:cNvPr id="1483957501" name="SecondaryLogo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656494" y="4498200"/>
            <a:ext cx="1244002" cy="418500"/>
          </a:xfrm>
          <a:prstGeom prst="rect">
            <a:avLst/>
          </a:prstGeom>
        </p:spPr>
      </p:pic>
      <p:pic>
        <p:nvPicPr>
          <p:cNvPr id="18" name="Billede stre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086" y="4498201"/>
            <a:ext cx="53815" cy="41849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858301" y="4936123"/>
            <a:ext cx="189049" cy="11541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08/03/2018</a:t>
            </a:fld>
            <a:r>
              <a:rPr lang="en-GB" dirty="0"/>
              <a:t>09/03/2018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58313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arvet baggrund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599" dirty="0"/>
          </a:p>
        </p:txBody>
      </p:sp>
      <p:sp>
        <p:nvSpPr>
          <p:cNvPr id="19" name="White Top Rectangle"/>
          <p:cNvSpPr>
            <a:spLocks noChangeArrowheads="1"/>
          </p:cNvSpPr>
          <p:nvPr userDrawn="1"/>
        </p:nvSpPr>
        <p:spPr bwMode="auto">
          <a:xfrm>
            <a:off x="739571" y="2582717"/>
            <a:ext cx="486127" cy="351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sz="3599" dirty="0"/>
          </a:p>
        </p:txBody>
      </p:sp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736575" y="1140237"/>
            <a:ext cx="7159345" cy="1334665"/>
          </a:xfrm>
        </p:spPr>
        <p:txBody>
          <a:bodyPr wrap="square" anchor="b" anchorCtr="0">
            <a:noAutofit/>
          </a:bodyPr>
          <a:lstStyle>
            <a:lvl1pPr>
              <a:lnSpc>
                <a:spcPct val="90000"/>
              </a:lnSpc>
              <a:defRPr sz="4500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39571" y="2786574"/>
            <a:ext cx="5372308" cy="1309564"/>
          </a:xfrm>
        </p:spPr>
        <p:txBody>
          <a:bodyPr/>
          <a:lstStyle>
            <a:lvl1pPr marL="0" indent="0">
              <a:lnSpc>
                <a:spcPct val="101000"/>
              </a:lnSpc>
              <a:buFontTx/>
              <a:buNone/>
              <a:defRPr sz="2025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GB"/>
          </a:p>
        </p:txBody>
      </p:sp>
      <p:sp>
        <p:nvSpPr>
          <p:cNvPr id="22" name="TextBox 21"/>
          <p:cNvSpPr txBox="1"/>
          <p:nvPr userDrawn="1"/>
        </p:nvSpPr>
        <p:spPr>
          <a:xfrm>
            <a:off x="-1620688" y="1599642"/>
            <a:ext cx="1509880" cy="5539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GB" sz="75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br>
              <a:rPr lang="en-GB" sz="750" noProof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75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bold</a:t>
            </a:r>
            <a:endParaRPr lang="en-GB" sz="3599" dirty="0"/>
          </a:p>
        </p:txBody>
      </p:sp>
      <p:sp>
        <p:nvSpPr>
          <p:cNvPr id="38" name="OFF_logo2Computed"/>
          <p:cNvSpPr txBox="1">
            <a:spLocks noChangeArrowheads="1"/>
          </p:cNvSpPr>
          <p:nvPr userDrawn="1"/>
        </p:nvSpPr>
        <p:spPr bwMode="auto">
          <a:xfrm>
            <a:off x="729190" y="4498200"/>
            <a:ext cx="1762993" cy="507459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374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en-GB" sz="450" cap="all" spc="30" baseline="0" dirty="0">
                <a:solidFill>
                  <a:schemeClr val="bg1"/>
                </a:solidFill>
                <a:latin typeface="AU Passata Light" pitchFamily="34" charset="0"/>
              </a:rPr>
              <a:t>Department of Environmental Science</a:t>
            </a:r>
          </a:p>
        </p:txBody>
      </p:sp>
      <p:sp>
        <p:nvSpPr>
          <p:cNvPr id="43" name="OFF_logo1Computed"/>
          <p:cNvSpPr/>
          <p:nvPr userDrawn="1"/>
        </p:nvSpPr>
        <p:spPr bwMode="auto">
          <a:xfrm>
            <a:off x="729189" y="4498200"/>
            <a:ext cx="498534" cy="442217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2322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685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GB" sz="75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Aarhus
University</a:t>
            </a:r>
          </a:p>
        </p:txBody>
      </p:sp>
      <p:sp>
        <p:nvSpPr>
          <p:cNvPr id="39" name="Date_DateCustomA"/>
          <p:cNvSpPr txBox="1">
            <a:spLocks noChangeArrowheads="1"/>
          </p:cNvSpPr>
          <p:nvPr userDrawn="1"/>
        </p:nvSpPr>
        <p:spPr bwMode="auto">
          <a:xfrm>
            <a:off x="2769221" y="4498200"/>
            <a:ext cx="1704324" cy="43663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564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525" b="0" cap="all" baseline="0" dirty="0">
                <a:solidFill>
                  <a:schemeClr val="bg1"/>
                </a:solidFill>
                <a:latin typeface="+mn-lt"/>
              </a:rPr>
              <a:t>9 March 2018</a:t>
            </a:r>
          </a:p>
        </p:txBody>
      </p:sp>
      <p:sp>
        <p:nvSpPr>
          <p:cNvPr id="41" name="USR_Title"/>
          <p:cNvSpPr txBox="1">
            <a:spLocks noChangeArrowheads="1"/>
          </p:cNvSpPr>
          <p:nvPr userDrawn="1"/>
        </p:nvSpPr>
        <p:spPr bwMode="auto">
          <a:xfrm>
            <a:off x="4681252" y="4498200"/>
            <a:ext cx="2237395" cy="43663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564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525" b="0" cap="all" baseline="0" dirty="0">
                <a:solidFill>
                  <a:schemeClr val="bg1"/>
                </a:solidFill>
                <a:latin typeface="+mn-lt"/>
              </a:rPr>
              <a:t>Postdoc</a:t>
            </a:r>
          </a:p>
        </p:txBody>
      </p:sp>
      <p:sp>
        <p:nvSpPr>
          <p:cNvPr id="40" name="FLD_Event"/>
          <p:cNvSpPr txBox="1">
            <a:spLocks noChangeArrowheads="1"/>
          </p:cNvSpPr>
          <p:nvPr userDrawn="1"/>
        </p:nvSpPr>
        <p:spPr bwMode="auto">
          <a:xfrm>
            <a:off x="2769221" y="4498200"/>
            <a:ext cx="1704324" cy="335757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2565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525" b="0" cap="all" baseline="0" dirty="0">
                <a:solidFill>
                  <a:schemeClr val="bg1"/>
                </a:solidFill>
                <a:latin typeface="+mn-lt"/>
              </a:rPr>
              <a:t>Seminar P-syntese</a:t>
            </a:r>
          </a:p>
        </p:txBody>
      </p:sp>
      <p:sp>
        <p:nvSpPr>
          <p:cNvPr id="42" name="USR_Name"/>
          <p:cNvSpPr txBox="1">
            <a:spLocks noChangeArrowheads="1"/>
          </p:cNvSpPr>
          <p:nvPr userDrawn="1"/>
        </p:nvSpPr>
        <p:spPr bwMode="auto">
          <a:xfrm>
            <a:off x="4681252" y="4498200"/>
            <a:ext cx="2237395" cy="335757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2565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525" b="0" cap="all" baseline="0" dirty="0">
                <a:solidFill>
                  <a:schemeClr val="bg1"/>
                </a:solidFill>
                <a:latin typeface="+mn-lt"/>
              </a:rPr>
              <a:t>Manfred Klinglmair</a:t>
            </a:r>
          </a:p>
        </p:txBody>
      </p:sp>
      <p:pic>
        <p:nvPicPr>
          <p:cNvPr id="17" name="Au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59" y="4498200"/>
            <a:ext cx="418286" cy="418500"/>
          </a:xfrm>
          <a:prstGeom prst="rect">
            <a:avLst/>
          </a:prstGeom>
        </p:spPr>
      </p:pic>
      <p:pic>
        <p:nvPicPr>
          <p:cNvPr id="23" name="Billede stre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086" y="4498201"/>
            <a:ext cx="53815" cy="418499"/>
          </a:xfrm>
          <a:prstGeom prst="rect">
            <a:avLst/>
          </a:prstGeom>
        </p:spPr>
      </p:pic>
      <p:pic>
        <p:nvPicPr>
          <p:cNvPr id="1280025539" name="SecondaryLogo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656494" y="4498200"/>
            <a:ext cx="1244002" cy="4185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8858301" y="4936123"/>
            <a:ext cx="189049" cy="11541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08/03/2018</a:t>
            </a:fld>
            <a:r>
              <a:rPr lang="en-GB" dirty="0"/>
              <a:t>09/03/2018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71800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arvet baggrund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599" dirty="0"/>
          </a:p>
        </p:txBody>
      </p:sp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739572" y="1861758"/>
            <a:ext cx="7667240" cy="1246495"/>
          </a:xfrm>
        </p:spPr>
        <p:txBody>
          <a:bodyPr wrap="square" anchor="ctr" anchorCtr="0">
            <a:spAutoFit/>
          </a:bodyPr>
          <a:lstStyle>
            <a:lvl1pPr>
              <a:lnSpc>
                <a:spcPct val="90000"/>
              </a:lnSpc>
              <a:defRPr sz="4500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14" name="TextBox 13"/>
          <p:cNvSpPr txBox="1"/>
          <p:nvPr userDrawn="1"/>
        </p:nvSpPr>
        <p:spPr>
          <a:xfrm>
            <a:off x="-1480584" y="2311880"/>
            <a:ext cx="1369776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75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eller ord til</a:t>
            </a:r>
            <a:endParaRPr lang="en-GB" sz="2700"/>
          </a:p>
          <a:p>
            <a:pPr algn="r">
              <a:lnSpc>
                <a:spcPct val="100000"/>
              </a:lnSpc>
            </a:pPr>
            <a:r>
              <a:rPr lang="en-GB" sz="75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en-GB" sz="3599" dirty="0"/>
          </a:p>
        </p:txBody>
      </p:sp>
      <p:sp>
        <p:nvSpPr>
          <p:cNvPr id="25" name="OFF_logo2Computed"/>
          <p:cNvSpPr txBox="1">
            <a:spLocks noChangeArrowheads="1"/>
          </p:cNvSpPr>
          <p:nvPr userDrawn="1"/>
        </p:nvSpPr>
        <p:spPr bwMode="auto">
          <a:xfrm>
            <a:off x="729190" y="4498200"/>
            <a:ext cx="1762993" cy="507459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374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en-GB" sz="450" cap="all" spc="30" baseline="0" dirty="0">
                <a:solidFill>
                  <a:schemeClr val="bg1"/>
                </a:solidFill>
                <a:latin typeface="AU Passata Light" pitchFamily="34" charset="0"/>
              </a:rPr>
              <a:t>Department of Environmental Science</a:t>
            </a:r>
          </a:p>
        </p:txBody>
      </p:sp>
      <p:sp>
        <p:nvSpPr>
          <p:cNvPr id="30" name="OFF_logo1Computed"/>
          <p:cNvSpPr/>
          <p:nvPr userDrawn="1"/>
        </p:nvSpPr>
        <p:spPr bwMode="auto">
          <a:xfrm>
            <a:off x="729189" y="4498200"/>
            <a:ext cx="498534" cy="442217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2322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685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GB" sz="75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Aarhus
University</a:t>
            </a:r>
          </a:p>
        </p:txBody>
      </p:sp>
      <p:sp>
        <p:nvSpPr>
          <p:cNvPr id="26" name="Date_DateCustomA"/>
          <p:cNvSpPr txBox="1">
            <a:spLocks noChangeArrowheads="1"/>
          </p:cNvSpPr>
          <p:nvPr userDrawn="1"/>
        </p:nvSpPr>
        <p:spPr bwMode="auto">
          <a:xfrm>
            <a:off x="2769221" y="4498200"/>
            <a:ext cx="1704324" cy="43663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564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525" b="0" cap="all" baseline="0" dirty="0">
                <a:solidFill>
                  <a:schemeClr val="bg1"/>
                </a:solidFill>
                <a:latin typeface="+mn-lt"/>
              </a:rPr>
              <a:t>9 March 2018</a:t>
            </a:r>
          </a:p>
        </p:txBody>
      </p:sp>
      <p:sp>
        <p:nvSpPr>
          <p:cNvPr id="28" name="USR_Title"/>
          <p:cNvSpPr txBox="1">
            <a:spLocks noChangeArrowheads="1"/>
          </p:cNvSpPr>
          <p:nvPr userDrawn="1"/>
        </p:nvSpPr>
        <p:spPr bwMode="auto">
          <a:xfrm>
            <a:off x="4681252" y="4498200"/>
            <a:ext cx="2237395" cy="43663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564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525" b="0" cap="all" baseline="0" dirty="0">
                <a:solidFill>
                  <a:schemeClr val="bg1"/>
                </a:solidFill>
                <a:latin typeface="+mn-lt"/>
              </a:rPr>
              <a:t>Postdoc</a:t>
            </a:r>
          </a:p>
        </p:txBody>
      </p:sp>
      <p:sp>
        <p:nvSpPr>
          <p:cNvPr id="27" name="FLD_Event"/>
          <p:cNvSpPr txBox="1">
            <a:spLocks noChangeArrowheads="1"/>
          </p:cNvSpPr>
          <p:nvPr userDrawn="1"/>
        </p:nvSpPr>
        <p:spPr bwMode="auto">
          <a:xfrm>
            <a:off x="2769221" y="4498200"/>
            <a:ext cx="1704324" cy="335757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2565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525" b="0" cap="all" baseline="0" dirty="0">
                <a:solidFill>
                  <a:schemeClr val="bg1"/>
                </a:solidFill>
                <a:latin typeface="+mn-lt"/>
              </a:rPr>
              <a:t>Seminar P-syntese</a:t>
            </a:r>
          </a:p>
        </p:txBody>
      </p:sp>
      <p:sp>
        <p:nvSpPr>
          <p:cNvPr id="29" name="USR_Name"/>
          <p:cNvSpPr txBox="1">
            <a:spLocks noChangeArrowheads="1"/>
          </p:cNvSpPr>
          <p:nvPr userDrawn="1"/>
        </p:nvSpPr>
        <p:spPr bwMode="auto">
          <a:xfrm>
            <a:off x="4681252" y="4498200"/>
            <a:ext cx="2237395" cy="335757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2565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525" b="0" cap="all" baseline="0" dirty="0">
                <a:solidFill>
                  <a:schemeClr val="bg1"/>
                </a:solidFill>
                <a:latin typeface="+mn-lt"/>
              </a:rPr>
              <a:t>Manfred Klinglmair</a:t>
            </a:r>
          </a:p>
        </p:txBody>
      </p:sp>
      <p:pic>
        <p:nvPicPr>
          <p:cNvPr id="17" name="Au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59" y="4498200"/>
            <a:ext cx="418286" cy="418500"/>
          </a:xfrm>
          <a:prstGeom prst="rect">
            <a:avLst/>
          </a:prstGeom>
        </p:spPr>
      </p:pic>
      <p:pic>
        <p:nvPicPr>
          <p:cNvPr id="23" name="Billede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086" y="4498201"/>
            <a:ext cx="53815" cy="418499"/>
          </a:xfrm>
          <a:prstGeom prst="rect">
            <a:avLst/>
          </a:prstGeom>
        </p:spPr>
      </p:pic>
      <p:pic>
        <p:nvPicPr>
          <p:cNvPr id="1215385945" name="SecondaryLogo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656494" y="4498200"/>
            <a:ext cx="1244002" cy="4185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858301" y="4936123"/>
            <a:ext cx="189049" cy="11541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08/03/2018</a:t>
            </a:fld>
            <a:r>
              <a:rPr lang="en-GB" dirty="0"/>
              <a:t>09/03/2018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7318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572" y="1470059"/>
            <a:ext cx="7667240" cy="2953113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en-GB" dirty="0"/>
              <a:t>Click to 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5" name="TextBox 4"/>
          <p:cNvSpPr txBox="1"/>
          <p:nvPr userDrawn="1"/>
        </p:nvSpPr>
        <p:spPr>
          <a:xfrm>
            <a:off x="-1480584" y="255121"/>
            <a:ext cx="1369776" cy="3462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75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to</a:t>
            </a:r>
            <a:r>
              <a:rPr lang="en-GB" sz="75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linjer </a:t>
            </a:r>
            <a:endParaRPr lang="en-GB" sz="2700"/>
          </a:p>
          <a:p>
            <a:pPr algn="r">
              <a:lnSpc>
                <a:spcPct val="100000"/>
              </a:lnSpc>
            </a:pPr>
            <a:r>
              <a:rPr lang="en-GB" sz="75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til</a:t>
            </a:r>
            <a:endParaRPr lang="en-GB" sz="2700"/>
          </a:p>
          <a:p>
            <a:pPr algn="r">
              <a:lnSpc>
                <a:spcPct val="100000"/>
              </a:lnSpc>
            </a:pPr>
            <a:r>
              <a:rPr lang="en-GB" sz="75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en-GB" sz="3599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858301" y="4936123"/>
            <a:ext cx="189049" cy="115416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08/03/2018</a:t>
            </a:fld>
            <a:r>
              <a:rPr lang="en-GB" dirty="0"/>
              <a:t>09/03/2018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39235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ine 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vid baggrund"/>
          <p:cNvSpPr/>
          <p:nvPr userDrawn="1"/>
        </p:nvSpPr>
        <p:spPr bwMode="auto">
          <a:xfrm>
            <a:off x="0" y="0"/>
            <a:ext cx="9147282" cy="4420790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6858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2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6" name="Black Rectangle"/>
          <p:cNvSpPr/>
          <p:nvPr userDrawn="1"/>
        </p:nvSpPr>
        <p:spPr>
          <a:xfrm>
            <a:off x="742694" y="784263"/>
            <a:ext cx="486000" cy="36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599" dirty="0"/>
          </a:p>
          <a:p>
            <a:pPr algn="ctr"/>
            <a:endParaRPr lang="en-GB" sz="3599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36996" y="171471"/>
            <a:ext cx="8669258" cy="564076"/>
          </a:xfrm>
        </p:spPr>
        <p:txBody>
          <a:bodyPr anchor="t" anchorCtr="0"/>
          <a:lstStyle/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572" y="1029765"/>
            <a:ext cx="7667240" cy="3391025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en-GB" dirty="0"/>
              <a:t>Click to 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18" name="TextBox 17"/>
          <p:cNvSpPr txBox="1"/>
          <p:nvPr userDrawn="1"/>
        </p:nvSpPr>
        <p:spPr>
          <a:xfrm>
            <a:off x="-1480584" y="255121"/>
            <a:ext cx="1369776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75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én linje</a:t>
            </a:r>
            <a:endParaRPr lang="en-GB" sz="2700"/>
          </a:p>
          <a:p>
            <a:pPr algn="r">
              <a:lnSpc>
                <a:spcPct val="100000"/>
              </a:lnSpc>
            </a:pPr>
            <a:r>
              <a:rPr lang="en-GB" sz="75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Light eller AU Passata Bold</a:t>
            </a:r>
            <a:endParaRPr lang="en-GB" sz="3599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858301" y="4936123"/>
            <a:ext cx="189049" cy="115416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08/03/2018</a:t>
            </a:fld>
            <a:r>
              <a:rPr lang="en-GB" dirty="0"/>
              <a:t>09/03/2018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396661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865">
          <p15:clr>
            <a:srgbClr val="00000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vid baggrund"/>
          <p:cNvSpPr/>
          <p:nvPr userDrawn="1"/>
        </p:nvSpPr>
        <p:spPr bwMode="auto">
          <a:xfrm>
            <a:off x="0" y="0"/>
            <a:ext cx="9147282" cy="4433400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6858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2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5" name="Black Rectangle"/>
          <p:cNvSpPr/>
          <p:nvPr userDrawn="1"/>
        </p:nvSpPr>
        <p:spPr>
          <a:xfrm>
            <a:off x="742694" y="784263"/>
            <a:ext cx="486000" cy="36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599" dirty="0"/>
          </a:p>
          <a:p>
            <a:pPr algn="ctr"/>
            <a:endParaRPr lang="en-GB" sz="3599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7662" y="172800"/>
            <a:ext cx="4234300" cy="5643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GB" dirty="0"/>
              <a:t>Insert title</a:t>
            </a:r>
            <a:endParaRPr lang="en-GB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39571" y="1028700"/>
            <a:ext cx="3732391" cy="3394473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en-GB" dirty="0"/>
              <a:t>Click to 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4673866" y="236935"/>
            <a:ext cx="4234185" cy="4186238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-1480584" y="255121"/>
            <a:ext cx="1369776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75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én linje</a:t>
            </a:r>
            <a:endParaRPr lang="en-GB" sz="2700"/>
          </a:p>
          <a:p>
            <a:pPr algn="r">
              <a:lnSpc>
                <a:spcPct val="100000"/>
              </a:lnSpc>
            </a:pPr>
            <a:r>
              <a:rPr lang="en-GB" sz="75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Light eller AU Passata Bold</a:t>
            </a:r>
            <a:endParaRPr lang="en-GB" sz="3599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>
          <a:xfrm>
            <a:off x="8858301" y="4936123"/>
            <a:ext cx="189049" cy="115416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08/03/2018</a:t>
            </a:fld>
            <a:r>
              <a:rPr lang="en-GB" dirty="0"/>
              <a:t>09/03/2018</a:t>
            </a:r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19079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924">
          <p15:clr>
            <a:srgbClr val="A4A3A4"/>
          </p15:clr>
        </p15:guide>
        <p15:guide id="2" pos="3755">
          <p15:clr>
            <a:srgbClr val="A4A3A4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l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vid baggrund"/>
          <p:cNvSpPr/>
          <p:nvPr userDrawn="1"/>
        </p:nvSpPr>
        <p:spPr bwMode="auto">
          <a:xfrm>
            <a:off x="0" y="1"/>
            <a:ext cx="9147282" cy="4433258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6858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2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5" name="Black Rectangle"/>
          <p:cNvSpPr/>
          <p:nvPr userDrawn="1"/>
        </p:nvSpPr>
        <p:spPr>
          <a:xfrm>
            <a:off x="751002" y="2020907"/>
            <a:ext cx="486000" cy="36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599" dirty="0"/>
          </a:p>
          <a:p>
            <a:pPr algn="ctr"/>
            <a:endParaRPr lang="en-GB" sz="3599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571" y="1113588"/>
            <a:ext cx="3732391" cy="728985"/>
          </a:xfrm>
        </p:spPr>
        <p:txBody>
          <a:bodyPr anchor="b" anchorCtr="0"/>
          <a:lstStyle>
            <a:lvl1pPr>
              <a:lnSpc>
                <a:spcPct val="95000"/>
              </a:lnSpc>
              <a:defRPr sz="2250"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39571" y="2258033"/>
            <a:ext cx="3732391" cy="1393837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  <a:lvl5pPr>
              <a:defRPr/>
            </a:lvl5pPr>
          </a:lstStyle>
          <a:p>
            <a:pPr lvl="0"/>
            <a:r>
              <a:rPr lang="en-GB" dirty="0"/>
              <a:t>Click to 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  <a:p>
            <a:pPr lvl="5"/>
            <a:r>
              <a:rPr lang="en-GB" dirty="0"/>
              <a:t>6</a:t>
            </a:r>
            <a:endParaRPr lang="en-GB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4674917" y="236935"/>
            <a:ext cx="4234703" cy="418770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-1480584" y="1335662"/>
            <a:ext cx="1369776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75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to</a:t>
            </a:r>
            <a:r>
              <a:rPr lang="en-GB" sz="75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linjer</a:t>
            </a:r>
            <a:endParaRPr lang="en-GB" sz="27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>
          <a:xfrm>
            <a:off x="8858301" y="4936123"/>
            <a:ext cx="189049" cy="115416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08/03/2018</a:t>
            </a:fld>
            <a:r>
              <a:rPr lang="en-GB" dirty="0"/>
              <a:t>09/03/2018</a:t>
            </a:r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816443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930">
          <p15:clr>
            <a:srgbClr val="A4A3A4"/>
          </p15:clr>
        </p15:guide>
        <p15:guide id="2" pos="3755">
          <p15:clr>
            <a:srgbClr val="A4A3A4"/>
          </p15:clr>
        </p15:guide>
        <p15:guide id="3" orient="horz" pos="3069">
          <p15:clr>
            <a:srgbClr val="A4A3A4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237662" y="237600"/>
            <a:ext cx="8671958" cy="41877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>
          <a:xfrm>
            <a:off x="8858301" y="4936123"/>
            <a:ext cx="189049" cy="115416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08/03/2018</a:t>
            </a:fld>
            <a:r>
              <a:rPr lang="en-GB" dirty="0"/>
              <a:t>09/03/2018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41470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237662" y="237600"/>
            <a:ext cx="4234703" cy="41877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4674917" y="237600"/>
            <a:ext cx="4234703" cy="41877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>
          <a:xfrm>
            <a:off x="8858301" y="4936123"/>
            <a:ext cx="189049" cy="115416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08/03/2018</a:t>
            </a:fld>
            <a:r>
              <a:rPr lang="en-GB" dirty="0"/>
              <a:t>09/03/2018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589586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924">
          <p15:clr>
            <a:srgbClr val="A4A3A4"/>
          </p15:clr>
        </p15:guide>
        <p15:guide id="2" pos="3754">
          <p15:clr>
            <a:srgbClr val="A4A3A4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50000">
                <a:schemeClr val="bg2">
                  <a:lumMod val="80000"/>
                </a:schemeClr>
              </a:gs>
              <a:gs pos="0">
                <a:schemeClr val="bg2"/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9013" y="1989780"/>
            <a:ext cx="7159345" cy="1169551"/>
          </a:xfrm>
        </p:spPr>
        <p:txBody>
          <a:bodyPr wrap="square" anchor="t" anchorCtr="0">
            <a:spAutoFit/>
          </a:bodyPr>
          <a:lstStyle>
            <a:lvl1pPr>
              <a:lnSpc>
                <a:spcPct val="95000"/>
              </a:lnSpc>
              <a:defRPr sz="4000" baseline="0" smtClean="0">
                <a:solidFill>
                  <a:schemeClr val="bg1"/>
                </a:solidFill>
              </a:defRPr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 smtClean="0"/>
          </a:p>
        </p:txBody>
      </p:sp>
      <p:sp>
        <p:nvSpPr>
          <p:cNvPr id="19" name="White Top Rectangle"/>
          <p:cNvSpPr>
            <a:spLocks noChangeArrowheads="1"/>
          </p:cNvSpPr>
          <p:nvPr userDrawn="1"/>
        </p:nvSpPr>
        <p:spPr bwMode="auto">
          <a:xfrm>
            <a:off x="1022571" y="441519"/>
            <a:ext cx="738000" cy="5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a-DK" dirty="0"/>
          </a:p>
        </p:txBody>
      </p:sp>
      <p:sp>
        <p:nvSpPr>
          <p:cNvPr id="53" name="TextBox 52"/>
          <p:cNvSpPr txBox="1"/>
          <p:nvPr userDrawn="1"/>
        </p:nvSpPr>
        <p:spPr>
          <a:xfrm>
            <a:off x="-1620688" y="2022289"/>
            <a:ext cx="1509880" cy="5539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b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Light</a:t>
            </a:r>
            <a:endParaRPr lang="da-DK" sz="1000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55968" y="4496400"/>
            <a:ext cx="1437196" cy="49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3480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ts val="1200"/>
              </a:lnSpc>
              <a:buFontTx/>
              <a:buNone/>
              <a:defRPr sz="600" spc="40" baseline="0" smtClean="0">
                <a:solidFill>
                  <a:schemeClr val="bg1"/>
                </a:solidFill>
                <a:latin typeface="AU Passata Light" pitchFamily="34" charset="0"/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24" name="SD_FLD_DocumentDate"/>
          <p:cNvSpPr txBox="1">
            <a:spLocks noChangeArrowheads="1"/>
          </p:cNvSpPr>
          <p:nvPr userDrawn="1"/>
        </p:nvSpPr>
        <p:spPr bwMode="auto">
          <a:xfrm>
            <a:off x="7045890" y="4496400"/>
            <a:ext cx="1746000" cy="3348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216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800" cap="all" baseline="0" smtClean="0">
                <a:solidFill>
                  <a:schemeClr val="bg1"/>
                </a:solidFill>
                <a:latin typeface="AU Passata Light" pitchFamily="34" charset="0"/>
              </a:rPr>
              <a:t>12. februar 2015</a:t>
            </a:r>
            <a:endParaRPr lang="da-DK" sz="800" cap="all" baseline="0" dirty="0" smtClean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28" name="SD_FLD_Event"/>
          <p:cNvSpPr txBox="1">
            <a:spLocks noChangeArrowheads="1"/>
          </p:cNvSpPr>
          <p:nvPr userDrawn="1"/>
        </p:nvSpPr>
        <p:spPr bwMode="auto">
          <a:xfrm>
            <a:off x="7045890" y="4496400"/>
            <a:ext cx="1749940" cy="108347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90000" rIns="0" bIns="0" anchor="t" anchorCtr="0"/>
          <a:lstStyle/>
          <a:p>
            <a:pPr algn="r">
              <a:lnSpc>
                <a:spcPct val="95000"/>
              </a:lnSpc>
              <a:defRPr/>
            </a:pPr>
            <a:endParaRPr lang="da-DK" sz="800" b="1" cap="all" baseline="0" dirty="0">
              <a:solidFill>
                <a:schemeClr val="bg1"/>
              </a:solidFill>
            </a:endParaRPr>
          </a:p>
        </p:txBody>
      </p:sp>
      <p:sp>
        <p:nvSpPr>
          <p:cNvPr id="29" name="White Rectangle"/>
          <p:cNvSpPr/>
          <p:nvPr userDrawn="1"/>
        </p:nvSpPr>
        <p:spPr>
          <a:xfrm>
            <a:off x="8360430" y="4402800"/>
            <a:ext cx="432000" cy="54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 smtClean="0"/>
          </a:p>
          <a:p>
            <a:pPr algn="ctr"/>
            <a:endParaRPr lang="da-DK" dirty="0"/>
          </a:p>
        </p:txBody>
      </p:sp>
      <p:sp>
        <p:nvSpPr>
          <p:cNvPr id="32" name="SD_USR_Title"/>
          <p:cNvSpPr txBox="1">
            <a:spLocks noChangeArrowheads="1"/>
          </p:cNvSpPr>
          <p:nvPr userDrawn="1"/>
        </p:nvSpPr>
        <p:spPr bwMode="auto">
          <a:xfrm>
            <a:off x="4748455" y="4496400"/>
            <a:ext cx="2237395" cy="335064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216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da-DK" sz="800" cap="all" baseline="0" dirty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33" name="SD_USR_Name"/>
          <p:cNvSpPr txBox="1">
            <a:spLocks noChangeArrowheads="1"/>
          </p:cNvSpPr>
          <p:nvPr userDrawn="1"/>
        </p:nvSpPr>
        <p:spPr bwMode="auto">
          <a:xfrm>
            <a:off x="4748455" y="4496400"/>
            <a:ext cx="2237395" cy="207834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90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da-DK" sz="800" b="1" cap="all" baseline="0" dirty="0">
              <a:solidFill>
                <a:schemeClr val="bg1"/>
              </a:solidFill>
            </a:endParaRPr>
          </a:p>
        </p:txBody>
      </p:sp>
      <p:sp>
        <p:nvSpPr>
          <p:cNvPr id="34" name="SD_ART_SecondaryLogo"/>
          <p:cNvSpPr>
            <a:spLocks noChangeArrowheads="1"/>
          </p:cNvSpPr>
          <p:nvPr userDrawn="1"/>
        </p:nvSpPr>
        <p:spPr bwMode="auto">
          <a:xfrm>
            <a:off x="2844000" y="4582800"/>
            <a:ext cx="1508400" cy="316800"/>
          </a:xfrm>
          <a:prstGeom prst="rect">
            <a:avLst/>
          </a:prstGeom>
          <a:solidFill>
            <a:schemeClr val="bg1">
              <a:alpha val="0"/>
            </a:schemeClr>
          </a:solidFill>
          <a:ln w="1778" algn="ctr">
            <a:noFill/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>
              <a:defRPr/>
            </a:pPr>
            <a:endParaRPr lang="da-DK" dirty="0"/>
          </a:p>
        </p:txBody>
      </p:sp>
      <p:sp>
        <p:nvSpPr>
          <p:cNvPr id="35" name="SD_LAN_AUWBreak"/>
          <p:cNvSpPr txBox="1">
            <a:spLocks noChangeArrowheads="1"/>
          </p:cNvSpPr>
          <p:nvPr userDrawn="1"/>
        </p:nvSpPr>
        <p:spPr bwMode="auto">
          <a:xfrm>
            <a:off x="971998" y="4496400"/>
            <a:ext cx="702000" cy="33140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none" lIns="0" tIns="64800" rIns="0" bIns="0" anchor="t" anchorCtr="0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da-DK" sz="960" cap="all" baseline="0" dirty="0" smtClean="0">
                <a:solidFill>
                  <a:schemeClr val="bg1"/>
                </a:solidFill>
                <a:latin typeface="AU Passata" panose="020B0503030502030804" pitchFamily="34" charset="0"/>
              </a:rPr>
              <a:t>Aarhus 
Universitet</a:t>
            </a:r>
            <a:endParaRPr lang="da-DK" sz="960" cap="all" baseline="0" dirty="0">
              <a:solidFill>
                <a:schemeClr val="bg1"/>
              </a:solidFill>
              <a:latin typeface="AU Passata" panose="020B0503030502030804" pitchFamily="34" charset="0"/>
            </a:endParaRPr>
          </a:p>
        </p:txBody>
      </p:sp>
      <p:sp>
        <p:nvSpPr>
          <p:cNvPr id="36" name="SD_OFF_Niveau1And2"/>
          <p:cNvSpPr txBox="1">
            <a:spLocks noChangeArrowheads="1"/>
          </p:cNvSpPr>
          <p:nvPr userDrawn="1"/>
        </p:nvSpPr>
        <p:spPr bwMode="auto">
          <a:xfrm>
            <a:off x="975600" y="4496400"/>
            <a:ext cx="1800000" cy="51350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348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da-DK" sz="600" cap="all" spc="40" baseline="0" smtClean="0">
                <a:solidFill>
                  <a:schemeClr val="bg1"/>
                </a:solidFill>
                <a:latin typeface="AU Passata Light" pitchFamily="34" charset="0"/>
              </a:rPr>
              <a:t>DCE - Nationalt Center for Miljø og Energi</a:t>
            </a:r>
            <a:endParaRPr lang="da-DK" sz="600" cap="all" spc="40" baseline="0" dirty="0" smtClean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37" name="Pladsholder til tekst 2"/>
          <p:cNvSpPr txBox="1">
            <a:spLocks/>
          </p:cNvSpPr>
          <p:nvPr userDrawn="1"/>
        </p:nvSpPr>
        <p:spPr>
          <a:xfrm>
            <a:off x="306000" y="4496400"/>
            <a:ext cx="538609" cy="331200"/>
          </a:xfrm>
          <a:prstGeom prst="rect">
            <a:avLst/>
          </a:prstGeom>
        </p:spPr>
        <p:txBody>
          <a:bodyPr wrap="non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da-DK" sz="2090" kern="0" dirty="0" smtClean="0">
                <a:solidFill>
                  <a:schemeClr val="bg1"/>
                </a:solidFill>
              </a:rPr>
              <a:t>AU</a:t>
            </a:r>
            <a:endParaRPr lang="da-DK" sz="209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813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237662" y="237600"/>
            <a:ext cx="4234703" cy="19899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237662" y="2428029"/>
            <a:ext cx="4234703" cy="19899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4674917" y="237600"/>
            <a:ext cx="4234703" cy="41877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8858301" y="4936123"/>
            <a:ext cx="189049" cy="115416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Date Placeholder 7" hidden="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08/03/2018</a:t>
            </a:fld>
            <a:r>
              <a:rPr lang="en-GB" dirty="0"/>
              <a:t>09/03/2018</a:t>
            </a:r>
          </a:p>
        </p:txBody>
      </p:sp>
      <p:sp>
        <p:nvSpPr>
          <p:cNvPr id="9" name="Footer Placeholder 8" hidden="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029214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922">
          <p15:clr>
            <a:srgbClr val="A4A3A4"/>
          </p15:clr>
        </p15:guide>
        <p15:guide id="2" pos="3755">
          <p15:clr>
            <a:srgbClr val="A4A3A4"/>
          </p15:clr>
        </p15:guide>
        <p15:guide id="3" orient="horz" pos="2039">
          <p15:clr>
            <a:srgbClr val="A4A3A4"/>
          </p15:clr>
        </p15:guide>
        <p15:guide id="4" orient="horz" pos="1872">
          <p15:clr>
            <a:srgbClr val="A4A3A4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"/>
          <p:cNvSpPr>
            <a:spLocks noGrp="1"/>
          </p:cNvSpPr>
          <p:nvPr>
            <p:ph type="pic" sz="quarter" idx="12" hasCustomPrompt="1"/>
          </p:nvPr>
        </p:nvSpPr>
        <p:spPr>
          <a:xfrm>
            <a:off x="237662" y="237600"/>
            <a:ext cx="4234703" cy="41877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4674917" y="237600"/>
            <a:ext cx="4234703" cy="19899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4674917" y="2428029"/>
            <a:ext cx="4234703" cy="19899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8858301" y="4936123"/>
            <a:ext cx="189049" cy="115416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Date Placeholder 7" hidden="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08/03/2018</a:t>
            </a:fld>
            <a:r>
              <a:rPr lang="en-GB" dirty="0"/>
              <a:t>09/03/2018</a:t>
            </a:r>
          </a:p>
        </p:txBody>
      </p:sp>
      <p:sp>
        <p:nvSpPr>
          <p:cNvPr id="9" name="Footer Placeholder 8" hidden="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09031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922">
          <p15:clr>
            <a:srgbClr val="A4A3A4"/>
          </p15:clr>
        </p15:guide>
        <p15:guide id="2" pos="3755">
          <p15:clr>
            <a:srgbClr val="A4A3A4"/>
          </p15:clr>
        </p15:guide>
        <p15:guide id="3" orient="horz" pos="2039">
          <p15:clr>
            <a:srgbClr val="A4A3A4"/>
          </p15:clr>
        </p15:guide>
        <p15:guide id="4" orient="horz" pos="1872">
          <p15:clr>
            <a:srgbClr val="A4A3A4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236996" y="236935"/>
            <a:ext cx="8670008" cy="4665266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>
          <a:xfrm>
            <a:off x="8858301" y="4936123"/>
            <a:ext cx="189049" cy="115416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08/03/2018</a:t>
            </a:fld>
            <a:r>
              <a:rPr lang="en-GB" dirty="0"/>
              <a:t>09/03/2018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47951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vid baggrund"/>
          <p:cNvSpPr/>
          <p:nvPr userDrawn="1"/>
        </p:nvSpPr>
        <p:spPr bwMode="auto">
          <a:xfrm>
            <a:off x="0" y="1"/>
            <a:ext cx="9144000" cy="4423172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6858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2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>
          <a:xfrm>
            <a:off x="8858301" y="4936123"/>
            <a:ext cx="189049" cy="115416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08/03/2018</a:t>
            </a:fld>
            <a:r>
              <a:rPr lang="en-GB" dirty="0"/>
              <a:t>09/03/2018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Text Placeholder 61"/>
          <p:cNvSpPr>
            <a:spLocks noGrp="1"/>
          </p:cNvSpPr>
          <p:nvPr>
            <p:ph type="body" sz="quarter" idx="16" hasCustomPrompt="1"/>
          </p:nvPr>
        </p:nvSpPr>
        <p:spPr>
          <a:xfrm>
            <a:off x="1384816" y="1059582"/>
            <a:ext cx="6374368" cy="2808312"/>
          </a:xfrm>
        </p:spPr>
        <p:txBody>
          <a:bodyPr/>
          <a:lstStyle>
            <a:lvl1pPr marL="324000" indent="-324000" algn="ctr">
              <a:lnSpc>
                <a:spcPct val="107000"/>
              </a:lnSpc>
              <a:buSzPct val="250000"/>
              <a:buFontTx/>
              <a:buBlip>
                <a:blip r:embed="rId2"/>
              </a:buBlip>
              <a:defRPr sz="2100">
                <a:latin typeface="Georgia" panose="02040502050405020303" pitchFamily="18" charset="0"/>
              </a:defRPr>
            </a:lvl1pPr>
            <a:lvl2pPr marL="162000" indent="-162000" algn="ctr">
              <a:lnSpc>
                <a:spcPct val="99000"/>
              </a:lnSpc>
              <a:buFont typeface="Arial" panose="020B0604020202020204" pitchFamily="34" charset="0"/>
              <a:buChar char="-"/>
              <a:defRPr sz="1500" cap="all" baseline="0">
                <a:latin typeface="Georgia" panose="02040502050405020303" pitchFamily="18" charset="0"/>
              </a:defRPr>
            </a:lvl2pPr>
            <a:lvl3pPr algn="ctr">
              <a:buFontTx/>
              <a:buNone/>
              <a:defRPr/>
            </a:lvl3pPr>
          </a:lstStyle>
          <a:p>
            <a:pPr lvl="0"/>
            <a:r>
              <a:rPr lang="en-GB" dirty="0"/>
              <a:t>Click to add Quote text, for next level ENTER and TAB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84985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nd 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vid baggrund"/>
          <p:cNvSpPr/>
          <p:nvPr userDrawn="1"/>
        </p:nvSpPr>
        <p:spPr bwMode="auto">
          <a:xfrm>
            <a:off x="0" y="1"/>
            <a:ext cx="9144000" cy="4423172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6858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2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36996" y="172800"/>
            <a:ext cx="8674659" cy="564300"/>
          </a:xfrm>
        </p:spPr>
        <p:txBody>
          <a:bodyPr anchor="t" anchorCtr="0"/>
          <a:lstStyle/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249137" y="1390096"/>
            <a:ext cx="4699746" cy="2043966"/>
          </a:xfrm>
        </p:spPr>
        <p:txBody>
          <a:bodyPr/>
          <a:lstStyle>
            <a:lvl1pPr marL="324000" indent="-324000" algn="ctr">
              <a:lnSpc>
                <a:spcPct val="107000"/>
              </a:lnSpc>
              <a:buSzPct val="250000"/>
              <a:buFontTx/>
              <a:buBlip>
                <a:blip r:embed="rId2"/>
              </a:buBlip>
              <a:defRPr sz="2100">
                <a:latin typeface="Georgia" panose="02040502050405020303" pitchFamily="18" charset="0"/>
              </a:defRPr>
            </a:lvl1pPr>
            <a:lvl2pPr marL="162000" indent="-162000" algn="ctr">
              <a:lnSpc>
                <a:spcPct val="99000"/>
              </a:lnSpc>
              <a:buFont typeface="Arial" panose="020B0604020202020204" pitchFamily="34" charset="0"/>
              <a:buChar char="-"/>
              <a:defRPr sz="1500" cap="all" baseline="0">
                <a:latin typeface="Georgia" panose="02040502050405020303" pitchFamily="18" charset="0"/>
              </a:defRPr>
            </a:lvl2pPr>
            <a:lvl3pPr marL="432000" indent="0">
              <a:buNone/>
              <a:defRPr/>
            </a:lvl3pPr>
          </a:lstStyle>
          <a:p>
            <a:pPr lvl="0"/>
            <a:r>
              <a:rPr lang="en-GB" dirty="0"/>
              <a:t>Click to add Quote text, for next level ENTER and TAB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>
          <a:xfrm>
            <a:off x="8858301" y="4936123"/>
            <a:ext cx="189049" cy="115416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08/03/2018</a:t>
            </a:fld>
            <a:r>
              <a:rPr lang="en-GB" dirty="0"/>
              <a:t>09/03/2018</a:t>
            </a:r>
          </a:p>
        </p:txBody>
      </p:sp>
      <p:sp>
        <p:nvSpPr>
          <p:cNvPr id="10" name="Footer Placeholder 9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34350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2"/>
          </p:nvPr>
        </p:nvSpPr>
        <p:spPr>
          <a:xfrm>
            <a:off x="246524" y="246460"/>
            <a:ext cx="8665244" cy="4660106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>
          <a:xfrm>
            <a:off x="8858301" y="4936123"/>
            <a:ext cx="189049" cy="115416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08/03/2018</a:t>
            </a:fld>
            <a:r>
              <a:rPr lang="en-GB" dirty="0"/>
              <a:t>09/03/2018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93290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6" name="TextBox 5"/>
          <p:cNvSpPr txBox="1"/>
          <p:nvPr userDrawn="1"/>
        </p:nvSpPr>
        <p:spPr>
          <a:xfrm>
            <a:off x="-1620688" y="766857"/>
            <a:ext cx="1509880" cy="35506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GB" sz="75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br>
              <a:rPr lang="en-GB" sz="750" noProof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75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Light</a:t>
            </a:r>
            <a:endParaRPr lang="en-GB" sz="3599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858301" y="4936123"/>
            <a:ext cx="189049" cy="115416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08/03/2018</a:t>
            </a:fld>
            <a:r>
              <a:rPr lang="en-GB" dirty="0"/>
              <a:t>09/03/2018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59667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574515" y="1005576"/>
            <a:ext cx="918341" cy="378042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6858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2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58301" y="4936123"/>
            <a:ext cx="189049" cy="115416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08/03/2018</a:t>
            </a:fld>
            <a:r>
              <a:rPr lang="en-GB" dirty="0"/>
              <a:t>09/03/2018</a:t>
            </a:r>
          </a:p>
        </p:txBody>
      </p:sp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59706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arvet baggrund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599" dirty="0"/>
          </a:p>
        </p:txBody>
      </p:sp>
      <p:pic>
        <p:nvPicPr>
          <p:cNvPr id="6" name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525" y="1622523"/>
            <a:ext cx="1898949" cy="1898454"/>
          </a:xfrm>
          <a:prstGeom prst="rect">
            <a:avLst/>
          </a:prstGeom>
        </p:spPr>
      </p:pic>
      <p:sp>
        <p:nvSpPr>
          <p:cNvPr id="5" name="Date Placeholder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08/03/2018</a:t>
            </a:fld>
            <a:r>
              <a:rPr lang="en-GB" dirty="0"/>
              <a:t>09/03/2018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 hidden="1"/>
          <p:cNvSpPr>
            <a:spLocks noGrp="1"/>
          </p:cNvSpPr>
          <p:nvPr>
            <p:ph type="sldNum" sz="quarter" idx="12"/>
          </p:nvPr>
        </p:nvSpPr>
        <p:spPr>
          <a:xfrm>
            <a:off x="0" y="5265000"/>
            <a:ext cx="0" cy="346249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92528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arvet baggrund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599" dirty="0"/>
          </a:p>
        </p:txBody>
      </p:sp>
      <p:sp>
        <p:nvSpPr>
          <p:cNvPr id="34" name="Pladsholder til tekst 2"/>
          <p:cNvSpPr txBox="1">
            <a:spLocks/>
          </p:cNvSpPr>
          <p:nvPr userDrawn="1"/>
        </p:nvSpPr>
        <p:spPr>
          <a:xfrm>
            <a:off x="818399" y="1574017"/>
            <a:ext cx="9561552" cy="997396"/>
          </a:xfrm>
          <a:prstGeom prst="rect">
            <a:avLst/>
          </a:prstGeom>
        </p:spPr>
        <p:txBody>
          <a:bodyPr wrap="square" lIns="0" tIns="0" rIns="0" bIns="162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lnSpc>
                <a:spcPct val="85000"/>
              </a:lnSpc>
            </a:pPr>
            <a:r>
              <a:rPr lang="en-GB" sz="7500" kern="0" dirty="0">
                <a:solidFill>
                  <a:schemeClr val="accent6"/>
                </a:solidFill>
                <a:latin typeface="AU Peto" panose="040C0B07020602020301" pitchFamily="82" charset="0"/>
              </a:rPr>
              <a:t>Aarhus</a:t>
            </a:r>
            <a:endParaRPr lang="en-GB" sz="1650"/>
          </a:p>
        </p:txBody>
      </p:sp>
      <p:sp>
        <p:nvSpPr>
          <p:cNvPr id="6" name="Pladsholder til tekst 2"/>
          <p:cNvSpPr txBox="1">
            <a:spLocks/>
          </p:cNvSpPr>
          <p:nvPr userDrawn="1"/>
        </p:nvSpPr>
        <p:spPr>
          <a:xfrm>
            <a:off x="5581108" y="1570200"/>
            <a:ext cx="3268214" cy="997396"/>
          </a:xfrm>
          <a:prstGeom prst="rect">
            <a:avLst/>
          </a:prstGeom>
        </p:spPr>
        <p:txBody>
          <a:bodyPr wrap="square" lIns="0" tIns="0" rIns="0" bIns="162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lnSpc>
                <a:spcPct val="85000"/>
              </a:lnSpc>
            </a:pPr>
            <a:r>
              <a:rPr lang="en-GB" sz="7500" kern="0" dirty="0" err="1">
                <a:solidFill>
                  <a:schemeClr val="bg1"/>
                </a:solidFill>
                <a:latin typeface="AU Peto" panose="040C0B07020602020301" pitchFamily="82" charset="0"/>
              </a:rPr>
              <a:t>uni</a:t>
            </a:r>
            <a:endParaRPr lang="en-GB" sz="7500" kern="0" dirty="0">
              <a:solidFill>
                <a:schemeClr val="bg1"/>
              </a:solidFill>
              <a:latin typeface="AU Peto" panose="040C0B07020602020301" pitchFamily="82" charset="0"/>
            </a:endParaRPr>
          </a:p>
        </p:txBody>
      </p:sp>
      <p:sp>
        <p:nvSpPr>
          <p:cNvPr id="7" name="Pladsholder til tekst 2"/>
          <p:cNvSpPr txBox="1">
            <a:spLocks/>
          </p:cNvSpPr>
          <p:nvPr userDrawn="1"/>
        </p:nvSpPr>
        <p:spPr>
          <a:xfrm>
            <a:off x="1411486" y="2571413"/>
            <a:ext cx="6968589" cy="997396"/>
          </a:xfrm>
          <a:prstGeom prst="rect">
            <a:avLst/>
          </a:prstGeom>
        </p:spPr>
        <p:txBody>
          <a:bodyPr wrap="square" lIns="0" tIns="0" rIns="0" bIns="162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GB" sz="7500" kern="0" dirty="0" err="1">
                <a:solidFill>
                  <a:schemeClr val="bg1"/>
                </a:solidFill>
                <a:latin typeface="AU Peto" panose="040C0B07020602020301" pitchFamily="82" charset="0"/>
              </a:rPr>
              <a:t>versiet</a:t>
            </a:r>
            <a:endParaRPr lang="en-GB" sz="7500" dirty="0">
              <a:solidFill>
                <a:schemeClr val="bg1"/>
              </a:solidFill>
              <a:latin typeface="AU Peto" panose="040C0B07020602020301" pitchFamily="82" charset="0"/>
            </a:endParaRPr>
          </a:p>
        </p:txBody>
      </p:sp>
      <p:sp>
        <p:nvSpPr>
          <p:cNvPr id="8" name="Date Placeholder 4" hidden="1"/>
          <p:cNvSpPr>
            <a:spLocks noGrp="1"/>
          </p:cNvSpPr>
          <p:nvPr>
            <p:ph type="dt" sz="half" idx="10"/>
          </p:nvPr>
        </p:nvSpPr>
        <p:spPr>
          <a:xfrm>
            <a:off x="0" y="5265000"/>
            <a:ext cx="0" cy="0"/>
          </a:xfrm>
        </p:spPr>
        <p:txBody>
          <a:bodyPr/>
          <a:lstStyle/>
          <a:p>
            <a:fld id="{78417F83-4CBA-48F2-BAD0-783AE3701E32}" type="datetimeFigureOut">
              <a:rPr lang="en-GB" smtClean="0"/>
              <a:pPr/>
              <a:t>08/03/2018</a:t>
            </a:fld>
            <a:r>
              <a:rPr lang="en-GB" dirty="0"/>
              <a:t>09/03/2018</a:t>
            </a:r>
          </a:p>
        </p:txBody>
      </p:sp>
      <p:sp>
        <p:nvSpPr>
          <p:cNvPr id="9" name="Footer Placeholder 6" hidden="1"/>
          <p:cNvSpPr>
            <a:spLocks noGrp="1"/>
          </p:cNvSpPr>
          <p:nvPr>
            <p:ph type="ftr" sz="quarter" idx="11"/>
          </p:nvPr>
        </p:nvSpPr>
        <p:spPr>
          <a:xfrm>
            <a:off x="0" y="5265000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0" name="Slide Number Placeholder 8" hidden="1"/>
          <p:cNvSpPr>
            <a:spLocks noGrp="1"/>
          </p:cNvSpPr>
          <p:nvPr>
            <p:ph type="sldNum" sz="quarter" idx="12"/>
          </p:nvPr>
        </p:nvSpPr>
        <p:spPr>
          <a:xfrm>
            <a:off x="0" y="5265000"/>
            <a:ext cx="0" cy="346249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9654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/>
          </a:p>
        </p:txBody>
      </p:sp>
      <p:sp>
        <p:nvSpPr>
          <p:cNvPr id="17" name="Black Rectangle"/>
          <p:cNvSpPr/>
          <p:nvPr userDrawn="1"/>
        </p:nvSpPr>
        <p:spPr>
          <a:xfrm>
            <a:off x="352425" y="1324430"/>
            <a:ext cx="736600" cy="4571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1764704" y="1564430"/>
            <a:ext cx="1683620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0000"/>
              </a:lnSpc>
            </a:pP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For at få punktopstilling </a:t>
            </a:r>
            <a:b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på teksten </a:t>
            </a:r>
            <a:b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(flere niveauer findes), </a:t>
            </a:r>
            <a:b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brug ‘Forøg listeniveau’</a:t>
            </a:r>
          </a:p>
          <a:p>
            <a:pPr algn="r" eaLnBrk="1" hangingPunct="1">
              <a:lnSpc>
                <a:spcPct val="100000"/>
              </a:lnSpc>
            </a:pPr>
            <a:endParaRPr lang="da-DK" sz="1000" noProof="1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 algn="r" eaLnBrk="1" hangingPunct="1">
              <a:lnSpc>
                <a:spcPct val="100000"/>
              </a:lnSpc>
            </a:pPr>
            <a:endParaRPr lang="da-DK" sz="1000" noProof="1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 algn="r" eaLnBrk="1" hangingPunct="1">
              <a:lnSpc>
                <a:spcPct val="100000"/>
              </a:lnSpc>
            </a:pP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For at få venstrestillet tekst uden punktopstilling, brug ‘Formindsk listeniveau’</a:t>
            </a:r>
            <a:endParaRPr lang="da-DK" sz="1000" noProof="1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8284" y="2207521"/>
            <a:ext cx="4572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ounded Rectangle 20"/>
          <p:cNvSpPr/>
          <p:nvPr userDrawn="1"/>
        </p:nvSpPr>
        <p:spPr>
          <a:xfrm>
            <a:off x="-309684" y="2207521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2400" noProof="1">
              <a:latin typeface="+mn-lt"/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566726" y="2999609"/>
            <a:ext cx="438150" cy="209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23"/>
          <p:cNvSpPr/>
          <p:nvPr userDrawn="1"/>
        </p:nvSpPr>
        <p:spPr>
          <a:xfrm>
            <a:off x="-347651" y="2999609"/>
            <a:ext cx="219075" cy="201169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2400" noProof="1">
              <a:latin typeface="+mn-lt"/>
            </a:endParaRPr>
          </a:p>
        </p:txBody>
      </p:sp>
      <p:sp>
        <p:nvSpPr>
          <p:cNvPr id="25" name="Rounded Rectangle 24"/>
          <p:cNvSpPr/>
          <p:nvPr userDrawn="1"/>
        </p:nvSpPr>
        <p:spPr>
          <a:xfrm>
            <a:off x="-562116" y="3002183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2400" noProof="1">
              <a:latin typeface="+mn-lt"/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-1620688" y="766856"/>
            <a:ext cx="1509880" cy="35506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b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Light</a:t>
            </a:r>
            <a:endParaRPr lang="da-DK" sz="1000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Aarhus Universite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arvet baggrund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599" dirty="0"/>
          </a:p>
        </p:txBody>
      </p:sp>
      <p:sp>
        <p:nvSpPr>
          <p:cNvPr id="5" name="LAN_AUWBreak"/>
          <p:cNvSpPr/>
          <p:nvPr userDrawn="1"/>
        </p:nvSpPr>
        <p:spPr bwMode="auto">
          <a:xfrm>
            <a:off x="4518137" y="2103300"/>
            <a:ext cx="1998945" cy="970041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1377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685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GB" sz="30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Aarhus
University</a:t>
            </a:r>
          </a:p>
        </p:txBody>
      </p:sp>
      <p:pic>
        <p:nvPicPr>
          <p:cNvPr id="6" name="Logo whit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349" y="2148533"/>
            <a:ext cx="1671735" cy="837743"/>
          </a:xfrm>
          <a:prstGeom prst="rect">
            <a:avLst/>
          </a:prstGeom>
        </p:spPr>
      </p:pic>
      <p:sp>
        <p:nvSpPr>
          <p:cNvPr id="7" name="Date Placeholder 4" hidden="1"/>
          <p:cNvSpPr>
            <a:spLocks noGrp="1"/>
          </p:cNvSpPr>
          <p:nvPr>
            <p:ph type="dt" sz="half" idx="10"/>
          </p:nvPr>
        </p:nvSpPr>
        <p:spPr>
          <a:xfrm>
            <a:off x="0" y="5265000"/>
            <a:ext cx="0" cy="0"/>
          </a:xfrm>
        </p:spPr>
        <p:txBody>
          <a:bodyPr/>
          <a:lstStyle/>
          <a:p>
            <a:fld id="{78417F83-4CBA-48F2-BAD0-783AE3701E32}" type="datetimeFigureOut">
              <a:rPr lang="en-GB" smtClean="0"/>
              <a:pPr/>
              <a:t>08/03/2018</a:t>
            </a:fld>
            <a:r>
              <a:rPr lang="en-GB" dirty="0"/>
              <a:t>09/03/2018</a:t>
            </a:r>
          </a:p>
        </p:txBody>
      </p:sp>
      <p:sp>
        <p:nvSpPr>
          <p:cNvPr id="9" name="Footer Placeholder 6" hidden="1"/>
          <p:cNvSpPr>
            <a:spLocks noGrp="1"/>
          </p:cNvSpPr>
          <p:nvPr>
            <p:ph type="ftr" sz="quarter" idx="11"/>
          </p:nvPr>
        </p:nvSpPr>
        <p:spPr>
          <a:xfrm>
            <a:off x="0" y="5265000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0" name="Slide Number Placeholder 8" hidden="1"/>
          <p:cNvSpPr>
            <a:spLocks noGrp="1"/>
          </p:cNvSpPr>
          <p:nvPr>
            <p:ph type="sldNum" sz="quarter" idx="12"/>
          </p:nvPr>
        </p:nvSpPr>
        <p:spPr>
          <a:xfrm>
            <a:off x="0" y="5265000"/>
            <a:ext cx="0" cy="346249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1425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425" y="1860717"/>
            <a:ext cx="8440739" cy="223360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2426" y="166688"/>
            <a:ext cx="8440737" cy="574632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/>
          </a:p>
        </p:txBody>
      </p:sp>
      <p:sp>
        <p:nvSpPr>
          <p:cNvPr id="17" name="Black Rectangle"/>
          <p:cNvSpPr/>
          <p:nvPr userDrawn="1"/>
        </p:nvSpPr>
        <p:spPr>
          <a:xfrm>
            <a:off x="352425" y="919598"/>
            <a:ext cx="736600" cy="4571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52424" y="1131590"/>
            <a:ext cx="8440739" cy="427335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/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-1480584" y="339502"/>
            <a:ext cx="1369776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én</a:t>
            </a:r>
            <a:r>
              <a:rPr lang="da-DK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linje</a:t>
            </a:r>
            <a:br>
              <a:rPr lang="da-DK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Bold eller Regular</a:t>
            </a:r>
          </a:p>
          <a:p>
            <a:pPr algn="r">
              <a:lnSpc>
                <a:spcPct val="100000"/>
              </a:lnSpc>
            </a:pPr>
            <a:endParaRPr lang="da-DK" sz="1000" noProof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>
              <a:lnSpc>
                <a:spcPct val="100000"/>
              </a:lnSpc>
            </a:pPr>
            <a:endParaRPr lang="da-DK" sz="1000" noProof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>
              <a:lnSpc>
                <a:spcPct val="100000"/>
              </a:lnSpc>
            </a:pPr>
            <a:endParaRPr lang="da-DK" sz="1000" noProof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>
              <a:lnSpc>
                <a:spcPct val="100000"/>
              </a:lnSpc>
            </a:pP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Underoverskrift</a:t>
            </a:r>
            <a:r>
              <a:rPr lang="da-DK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br>
              <a:rPr lang="da-DK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a-DK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én linje</a:t>
            </a: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da-DK" sz="1000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 userDrawn="1"/>
        </p:nvSpPr>
        <p:spPr bwMode="auto">
          <a:xfrm>
            <a:off x="-1764704" y="1564430"/>
            <a:ext cx="1683620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0000"/>
              </a:lnSpc>
            </a:pPr>
            <a:r>
              <a:rPr lang="da-DK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For at få punktopstilling </a:t>
            </a:r>
            <a:br>
              <a:rPr lang="da-DK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da-DK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på teksten </a:t>
            </a:r>
            <a:br>
              <a:rPr lang="da-DK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da-DK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(flere niveauer findes), </a:t>
            </a:r>
            <a:br>
              <a:rPr lang="da-DK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da-DK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brug ‘Forøg listeniveau’</a:t>
            </a:r>
          </a:p>
          <a:p>
            <a:pPr algn="r" eaLnBrk="1" hangingPunct="1">
              <a:lnSpc>
                <a:spcPct val="100000"/>
              </a:lnSpc>
            </a:pPr>
            <a:endParaRPr lang="da-DK" sz="1000" noProof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 algn="r" eaLnBrk="1" hangingPunct="1">
              <a:lnSpc>
                <a:spcPct val="100000"/>
              </a:lnSpc>
            </a:pPr>
            <a:endParaRPr lang="da-DK" sz="1000" noProof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 algn="r" eaLnBrk="1" hangingPunct="1">
              <a:lnSpc>
                <a:spcPct val="100000"/>
              </a:lnSpc>
            </a:pPr>
            <a:r>
              <a:rPr lang="da-DK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For at få venstrestillet tekst uden punktopstilling, brug ‘Formindsk listeniveau’</a:t>
            </a:r>
            <a:endParaRPr lang="da-DK" sz="1000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8284" y="2207521"/>
            <a:ext cx="4572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ounded Rectangle 22"/>
          <p:cNvSpPr/>
          <p:nvPr userDrawn="1"/>
        </p:nvSpPr>
        <p:spPr>
          <a:xfrm>
            <a:off x="-309684" y="2207521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2400" dirty="0">
              <a:latin typeface="+mn-lt"/>
            </a:endParaRPr>
          </a:p>
        </p:txBody>
      </p:sp>
      <p:pic>
        <p:nvPicPr>
          <p:cNvPr id="24" name="Picture 3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566726" y="2999609"/>
            <a:ext cx="438150" cy="209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24"/>
          <p:cNvSpPr/>
          <p:nvPr userDrawn="1"/>
        </p:nvSpPr>
        <p:spPr>
          <a:xfrm>
            <a:off x="-347651" y="2999609"/>
            <a:ext cx="219075" cy="201169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2400" dirty="0">
              <a:latin typeface="+mn-lt"/>
            </a:endParaRPr>
          </a:p>
        </p:txBody>
      </p:sp>
      <p:sp>
        <p:nvSpPr>
          <p:cNvPr id="26" name="Rounded Rectangle 25"/>
          <p:cNvSpPr/>
          <p:nvPr userDrawn="1"/>
        </p:nvSpPr>
        <p:spPr>
          <a:xfrm>
            <a:off x="-562116" y="3002183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97128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ine 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2426" y="166688"/>
            <a:ext cx="8440737" cy="574632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/>
          </a:p>
        </p:txBody>
      </p:sp>
      <p:sp>
        <p:nvSpPr>
          <p:cNvPr id="17" name="Black Rectangle"/>
          <p:cNvSpPr/>
          <p:nvPr userDrawn="1"/>
        </p:nvSpPr>
        <p:spPr>
          <a:xfrm>
            <a:off x="352425" y="919598"/>
            <a:ext cx="736600" cy="4571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46980" y="1149350"/>
            <a:ext cx="8448849" cy="2947988"/>
          </a:xfrm>
        </p:spPr>
        <p:txBody>
          <a:bodyPr/>
          <a:lstStyle/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-1480584" y="339502"/>
            <a:ext cx="136977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én</a:t>
            </a:r>
            <a:r>
              <a:rPr lang="da-DK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linje</a:t>
            </a:r>
            <a:br>
              <a:rPr lang="da-DK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Bold eller Regular</a:t>
            </a:r>
          </a:p>
        </p:txBody>
      </p:sp>
    </p:spTree>
    <p:extLst>
      <p:ext uri="{BB962C8B-B14F-4D97-AF65-F5344CB8AC3E}">
        <p14:creationId xmlns:p14="http://schemas.microsoft.com/office/powerpoint/2010/main" val="4046755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ch text and sma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2427" y="166687"/>
            <a:ext cx="5227685" cy="478119"/>
          </a:xfrm>
        </p:spPr>
        <p:txBody>
          <a:bodyPr/>
          <a:lstStyle>
            <a:lvl1pPr>
              <a:defRPr sz="2400" b="0" cap="none" baseline="0"/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832475" y="355450"/>
            <a:ext cx="2960688" cy="37418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52424" y="891894"/>
            <a:ext cx="5227687" cy="3205444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  <p:sp>
        <p:nvSpPr>
          <p:cNvPr id="17" name="TextBox 17"/>
          <p:cNvSpPr txBox="1">
            <a:spLocks noChangeArrowheads="1"/>
          </p:cNvSpPr>
          <p:nvPr userDrawn="1"/>
        </p:nvSpPr>
        <p:spPr bwMode="auto">
          <a:xfrm>
            <a:off x="-1764704" y="915566"/>
            <a:ext cx="1683620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0000"/>
              </a:lnSpc>
            </a:pPr>
            <a:r>
              <a:rPr lang="da-DK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For at få punktopstilling </a:t>
            </a:r>
            <a:br>
              <a:rPr lang="da-DK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da-DK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på teksten </a:t>
            </a:r>
            <a:br>
              <a:rPr lang="da-DK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da-DK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(flere niveauer findes), </a:t>
            </a:r>
            <a:br>
              <a:rPr lang="da-DK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da-DK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brug ‘Forøg listeniveau’</a:t>
            </a:r>
          </a:p>
          <a:p>
            <a:pPr algn="r" eaLnBrk="1" hangingPunct="1">
              <a:lnSpc>
                <a:spcPct val="100000"/>
              </a:lnSpc>
            </a:pPr>
            <a:endParaRPr lang="da-DK" sz="1000" noProof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 algn="r" eaLnBrk="1" hangingPunct="1">
              <a:lnSpc>
                <a:spcPct val="100000"/>
              </a:lnSpc>
            </a:pPr>
            <a:endParaRPr lang="da-DK" sz="1000" noProof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 algn="r" eaLnBrk="1" hangingPunct="1">
              <a:lnSpc>
                <a:spcPct val="100000"/>
              </a:lnSpc>
            </a:pPr>
            <a:r>
              <a:rPr lang="da-DK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For at få venstrestillet tekst uden punktopstilling, brug ‘Formindsk listeniveau’</a:t>
            </a:r>
            <a:endParaRPr lang="da-DK" sz="1000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8284" y="1558657"/>
            <a:ext cx="4572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ounded Rectangle 18"/>
          <p:cNvSpPr/>
          <p:nvPr userDrawn="1"/>
        </p:nvSpPr>
        <p:spPr>
          <a:xfrm>
            <a:off x="-309684" y="1558657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2400" dirty="0">
              <a:latin typeface="+mn-lt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566726" y="2350745"/>
            <a:ext cx="438150" cy="209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22"/>
          <p:cNvSpPr/>
          <p:nvPr userDrawn="1"/>
        </p:nvSpPr>
        <p:spPr>
          <a:xfrm>
            <a:off x="-347651" y="2350745"/>
            <a:ext cx="219075" cy="201169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2400" dirty="0">
              <a:latin typeface="+mn-lt"/>
            </a:endParaRPr>
          </a:p>
        </p:txBody>
      </p:sp>
      <p:sp>
        <p:nvSpPr>
          <p:cNvPr id="24" name="Rounded Rectangle 23"/>
          <p:cNvSpPr/>
          <p:nvPr userDrawn="1"/>
        </p:nvSpPr>
        <p:spPr>
          <a:xfrm>
            <a:off x="-562116" y="2353319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2400" dirty="0">
              <a:latin typeface="+mn-lt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-1480584" y="339502"/>
            <a:ext cx="136977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</a:t>
            </a:r>
            <a:b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MAKS. én</a:t>
            </a:r>
            <a:r>
              <a:rPr lang="da-DK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linje</a:t>
            </a:r>
            <a:endParaRPr lang="da-DK" sz="1000" noProof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50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2426" y="166687"/>
            <a:ext cx="4093200" cy="478119"/>
          </a:xfrm>
        </p:spPr>
        <p:txBody>
          <a:bodyPr/>
          <a:lstStyle>
            <a:lvl1pPr>
              <a:defRPr sz="2400" b="0" cap="none" baseline="0"/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99963" y="355450"/>
            <a:ext cx="4093200" cy="37418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52424" y="891894"/>
            <a:ext cx="4093200" cy="3205444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  <p:sp>
        <p:nvSpPr>
          <p:cNvPr id="17" name="TextBox 17"/>
          <p:cNvSpPr txBox="1">
            <a:spLocks noChangeArrowheads="1"/>
          </p:cNvSpPr>
          <p:nvPr userDrawn="1"/>
        </p:nvSpPr>
        <p:spPr bwMode="auto">
          <a:xfrm>
            <a:off x="-1764704" y="915566"/>
            <a:ext cx="1683620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0000"/>
              </a:lnSpc>
            </a:pPr>
            <a:r>
              <a:rPr lang="da-DK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For at få punktopstilling </a:t>
            </a:r>
            <a:br>
              <a:rPr lang="da-DK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da-DK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på teksten </a:t>
            </a:r>
            <a:br>
              <a:rPr lang="da-DK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da-DK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(flere niveauer findes), </a:t>
            </a:r>
            <a:br>
              <a:rPr lang="da-DK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da-DK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brug ‘Forøg listeniveau’</a:t>
            </a:r>
          </a:p>
          <a:p>
            <a:pPr algn="r" eaLnBrk="1" hangingPunct="1">
              <a:lnSpc>
                <a:spcPct val="100000"/>
              </a:lnSpc>
            </a:pPr>
            <a:endParaRPr lang="da-DK" sz="1000" noProof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 algn="r" eaLnBrk="1" hangingPunct="1">
              <a:lnSpc>
                <a:spcPct val="100000"/>
              </a:lnSpc>
            </a:pPr>
            <a:endParaRPr lang="da-DK" sz="1000" noProof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 algn="r" eaLnBrk="1" hangingPunct="1">
              <a:lnSpc>
                <a:spcPct val="100000"/>
              </a:lnSpc>
            </a:pPr>
            <a:r>
              <a:rPr lang="da-DK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For at få venstrestillet tekst uden punktopstilling, brug ‘Formindsk listeniveau’</a:t>
            </a:r>
            <a:endParaRPr lang="da-DK" sz="1000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8284" y="1558657"/>
            <a:ext cx="4572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ounded Rectangle 18"/>
          <p:cNvSpPr/>
          <p:nvPr userDrawn="1"/>
        </p:nvSpPr>
        <p:spPr>
          <a:xfrm>
            <a:off x="-309684" y="1558657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2400" dirty="0">
              <a:latin typeface="+mn-lt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566726" y="2350745"/>
            <a:ext cx="438150" cy="209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22"/>
          <p:cNvSpPr/>
          <p:nvPr userDrawn="1"/>
        </p:nvSpPr>
        <p:spPr>
          <a:xfrm>
            <a:off x="-347651" y="2350745"/>
            <a:ext cx="219075" cy="201169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2400" dirty="0">
              <a:latin typeface="+mn-lt"/>
            </a:endParaRPr>
          </a:p>
        </p:txBody>
      </p:sp>
      <p:sp>
        <p:nvSpPr>
          <p:cNvPr id="24" name="Rounded Rectangle 23"/>
          <p:cNvSpPr/>
          <p:nvPr userDrawn="1"/>
        </p:nvSpPr>
        <p:spPr>
          <a:xfrm>
            <a:off x="-562116" y="2353319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2400" dirty="0">
              <a:latin typeface="+mn-lt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-1480584" y="339502"/>
            <a:ext cx="136977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</a:t>
            </a:r>
            <a:b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MAKS. én</a:t>
            </a:r>
            <a:r>
              <a:rPr lang="da-DK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linje</a:t>
            </a:r>
            <a:endParaRPr lang="da-DK" sz="1000" noProof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787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l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2426" y="1149350"/>
            <a:ext cx="4093200" cy="929338"/>
          </a:xfrm>
        </p:spPr>
        <p:txBody>
          <a:bodyPr/>
          <a:lstStyle>
            <a:lvl1pPr algn="r">
              <a:defRPr sz="2400" cap="all" baseline="0"/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/>
          </a:p>
        </p:txBody>
      </p:sp>
      <p:sp>
        <p:nvSpPr>
          <p:cNvPr id="8" name="TextBox 17"/>
          <p:cNvSpPr txBox="1">
            <a:spLocks noChangeArrowheads="1"/>
          </p:cNvSpPr>
          <p:nvPr userDrawn="1"/>
        </p:nvSpPr>
        <p:spPr bwMode="auto">
          <a:xfrm>
            <a:off x="-1764704" y="1812217"/>
            <a:ext cx="1683620" cy="1119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0000"/>
              </a:lnSpc>
            </a:pP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Indsæt</a:t>
            </a:r>
            <a:r>
              <a:rPr lang="da-DK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Navn </a:t>
            </a:r>
          </a:p>
          <a:p>
            <a:pPr algn="r" eaLnBrk="1" hangingPunct="1">
              <a:lnSpc>
                <a:spcPct val="100000"/>
              </a:lnSpc>
            </a:pPr>
            <a:endParaRPr lang="da-DK" sz="800" baseline="0" noProof="1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 algn="r" eaLnBrk="1" hangingPunct="1">
              <a:lnSpc>
                <a:spcPct val="100000"/>
              </a:lnSpc>
            </a:pPr>
            <a:r>
              <a:rPr lang="da-DK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Profession</a:t>
            </a:r>
          </a:p>
          <a:p>
            <a:pPr algn="r" eaLnBrk="1" hangingPunct="1">
              <a:lnSpc>
                <a:spcPct val="100000"/>
              </a:lnSpc>
            </a:pPr>
            <a:endParaRPr lang="da-DK" sz="1000" baseline="0" noProof="1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 algn="r" eaLnBrk="1" hangingPunct="1">
              <a:lnSpc>
                <a:spcPct val="100000"/>
              </a:lnSpc>
            </a:pPr>
            <a:endParaRPr lang="da-DK" sz="1800" baseline="0" noProof="1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 algn="r" eaLnBrk="1" hangingPunct="1">
              <a:lnSpc>
                <a:spcPct val="100000"/>
              </a:lnSpc>
            </a:pPr>
            <a:r>
              <a:rPr lang="da-DK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Data / Tekst </a:t>
            </a:r>
            <a:endParaRPr lang="da-DK" sz="1000" noProof="1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99963" y="355450"/>
            <a:ext cx="4093200" cy="37418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52424" y="2631019"/>
            <a:ext cx="4093200" cy="1525588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52425" y="2092151"/>
            <a:ext cx="4093200" cy="489506"/>
          </a:xfrm>
        </p:spPr>
        <p:txBody>
          <a:bodyPr/>
          <a:lstStyle>
            <a:lvl1pPr marL="0" indent="0" algn="r">
              <a:spcBef>
                <a:spcPts val="0"/>
              </a:spcBef>
              <a:buFontTx/>
              <a:buNone/>
              <a:defRPr sz="1600" cap="all" baseline="0"/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2866397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24" Type="http://schemas.openxmlformats.org/officeDocument/2006/relationships/image" Target="../media/image7.emf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23" Type="http://schemas.openxmlformats.org/officeDocument/2006/relationships/image" Target="../media/image6.emf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image" Target="../media/image5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Bottom Rectangle"/>
          <p:cNvSpPr/>
          <p:nvPr/>
        </p:nvSpPr>
        <p:spPr>
          <a:xfrm>
            <a:off x="0" y="4227512"/>
            <a:ext cx="9144000" cy="918369"/>
          </a:xfrm>
          <a:prstGeom prst="rect">
            <a:avLst/>
          </a:prstGeom>
          <a:gradFill flip="none" rotWithShape="1">
            <a:gsLst>
              <a:gs pos="50000">
                <a:schemeClr val="bg2">
                  <a:lumMod val="80000"/>
                </a:schemeClr>
              </a:gs>
              <a:gs pos="0">
                <a:schemeClr val="bg2"/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55968" y="4496400"/>
            <a:ext cx="1437196" cy="49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3480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ts val="1200"/>
              </a:lnSpc>
              <a:buFontTx/>
              <a:buNone/>
              <a:defRPr sz="600" spc="40" baseline="0" smtClean="0">
                <a:solidFill>
                  <a:schemeClr val="bg1"/>
                </a:solidFill>
                <a:latin typeface="AU Passata Light" pitchFamily="34" charset="0"/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12" name="SD_FLD_DocumentDate"/>
          <p:cNvSpPr txBox="1">
            <a:spLocks noChangeArrowheads="1"/>
          </p:cNvSpPr>
          <p:nvPr/>
        </p:nvSpPr>
        <p:spPr bwMode="auto">
          <a:xfrm>
            <a:off x="7045890" y="4496400"/>
            <a:ext cx="1746000" cy="3348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216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800" cap="all" baseline="0" dirty="0" smtClean="0">
                <a:solidFill>
                  <a:schemeClr val="bg1"/>
                </a:solidFill>
                <a:latin typeface="AU Passata Light" pitchFamily="34" charset="0"/>
              </a:rPr>
              <a:t>9. marts 2018</a:t>
            </a:r>
          </a:p>
        </p:txBody>
      </p:sp>
      <p:sp>
        <p:nvSpPr>
          <p:cNvPr id="10" name="SD_FLD_Event"/>
          <p:cNvSpPr txBox="1">
            <a:spLocks noChangeArrowheads="1"/>
          </p:cNvSpPr>
          <p:nvPr/>
        </p:nvSpPr>
        <p:spPr bwMode="auto">
          <a:xfrm>
            <a:off x="7045890" y="4496400"/>
            <a:ext cx="1749940" cy="207834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90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da-DK" sz="800" b="1" cap="all" baseline="0" dirty="0">
              <a:solidFill>
                <a:schemeClr val="bg1"/>
              </a:solidFill>
            </a:endParaRPr>
          </a:p>
        </p:txBody>
      </p:sp>
      <p:sp>
        <p:nvSpPr>
          <p:cNvPr id="29" name="White Rectangle"/>
          <p:cNvSpPr/>
          <p:nvPr/>
        </p:nvSpPr>
        <p:spPr>
          <a:xfrm>
            <a:off x="8360430" y="4402800"/>
            <a:ext cx="432000" cy="54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 smtClean="0"/>
          </a:p>
          <a:p>
            <a:pPr algn="ctr"/>
            <a:endParaRPr lang="da-DK" dirty="0"/>
          </a:p>
        </p:txBody>
      </p:sp>
      <p:sp>
        <p:nvSpPr>
          <p:cNvPr id="27" name="SD_USR_Title"/>
          <p:cNvSpPr txBox="1">
            <a:spLocks noChangeArrowheads="1"/>
          </p:cNvSpPr>
          <p:nvPr/>
        </p:nvSpPr>
        <p:spPr bwMode="auto">
          <a:xfrm>
            <a:off x="4748455" y="4496400"/>
            <a:ext cx="2237395" cy="335064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216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da-DK" sz="800" cap="all" baseline="0" dirty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11" name="SD_USR_Name"/>
          <p:cNvSpPr txBox="1">
            <a:spLocks noChangeArrowheads="1"/>
          </p:cNvSpPr>
          <p:nvPr/>
        </p:nvSpPr>
        <p:spPr bwMode="auto">
          <a:xfrm>
            <a:off x="4748455" y="4496400"/>
            <a:ext cx="2237395" cy="207834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90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da-DK" sz="800" b="1" cap="all" baseline="0" dirty="0">
              <a:solidFill>
                <a:schemeClr val="bg1"/>
              </a:solidFill>
            </a:endParaRPr>
          </a:p>
        </p:txBody>
      </p:sp>
      <p:sp>
        <p:nvSpPr>
          <p:cNvPr id="33" name="SD_ART_SecondaryLogo"/>
          <p:cNvSpPr>
            <a:spLocks noChangeArrowheads="1"/>
          </p:cNvSpPr>
          <p:nvPr/>
        </p:nvSpPr>
        <p:spPr bwMode="auto">
          <a:xfrm>
            <a:off x="2844000" y="4582800"/>
            <a:ext cx="1508400" cy="316800"/>
          </a:xfrm>
          <a:prstGeom prst="rect">
            <a:avLst/>
          </a:prstGeom>
          <a:solidFill>
            <a:schemeClr val="bg1">
              <a:alpha val="0"/>
            </a:schemeClr>
          </a:solidFill>
          <a:ln w="1778" algn="ctr">
            <a:noFill/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>
              <a:defRPr/>
            </a:pPr>
            <a:endParaRPr lang="da-DK" dirty="0"/>
          </a:p>
        </p:txBody>
      </p:sp>
      <p:sp>
        <p:nvSpPr>
          <p:cNvPr id="17" name="SD_OFF_Niveau1And2"/>
          <p:cNvSpPr txBox="1">
            <a:spLocks noChangeArrowheads="1"/>
          </p:cNvSpPr>
          <p:nvPr/>
        </p:nvSpPr>
        <p:spPr bwMode="auto">
          <a:xfrm>
            <a:off x="975600" y="4496400"/>
            <a:ext cx="1800000" cy="51350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348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da-DK" sz="600" cap="all" spc="40" baseline="0" smtClean="0">
                <a:solidFill>
                  <a:schemeClr val="bg1"/>
                </a:solidFill>
                <a:latin typeface="AU Passata Light" pitchFamily="34" charset="0"/>
              </a:rPr>
              <a:t>DCE - Nationalt Center for Miljø og Energi</a:t>
            </a:r>
            <a:endParaRPr lang="da-DK" sz="600" cap="all" spc="40" baseline="0" dirty="0" smtClean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8" name="SD_LAN_AUWBreak"/>
          <p:cNvSpPr txBox="1">
            <a:spLocks noChangeArrowheads="1"/>
          </p:cNvSpPr>
          <p:nvPr/>
        </p:nvSpPr>
        <p:spPr bwMode="auto">
          <a:xfrm>
            <a:off x="971998" y="4496400"/>
            <a:ext cx="702000" cy="33140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none" lIns="0" tIns="64800" rIns="0" bIns="0" anchor="t" anchorCtr="0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da-DK" sz="960" cap="all" baseline="0" dirty="0" smtClean="0">
                <a:solidFill>
                  <a:schemeClr val="bg1"/>
                </a:solidFill>
                <a:latin typeface="AU Passata" panose="020B0503030502030804" pitchFamily="34" charset="0"/>
              </a:rPr>
              <a:t>Aarhus 
Universitet</a:t>
            </a:r>
            <a:endParaRPr lang="da-DK" sz="960" cap="all" baseline="0" dirty="0">
              <a:solidFill>
                <a:schemeClr val="bg1"/>
              </a:solidFill>
              <a:latin typeface="AU Passata" panose="020B0503030502030804" pitchFamily="34" charset="0"/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2425" y="1558925"/>
            <a:ext cx="8440739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</a:p>
        </p:txBody>
      </p:sp>
      <p:sp>
        <p:nvSpPr>
          <p:cNvPr id="1027" name="Placeholder title"/>
          <p:cNvSpPr>
            <a:spLocks noGrp="1" noChangeArrowheads="1"/>
          </p:cNvSpPr>
          <p:nvPr>
            <p:ph type="title"/>
          </p:nvPr>
        </p:nvSpPr>
        <p:spPr bwMode="auto">
          <a:xfrm>
            <a:off x="352426" y="166689"/>
            <a:ext cx="8440737" cy="981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15" name="Pladsholder til tekst 2"/>
          <p:cNvSpPr txBox="1">
            <a:spLocks/>
          </p:cNvSpPr>
          <p:nvPr/>
        </p:nvSpPr>
        <p:spPr>
          <a:xfrm>
            <a:off x="306000" y="4496400"/>
            <a:ext cx="538609" cy="331200"/>
          </a:xfrm>
          <a:prstGeom prst="rect">
            <a:avLst/>
          </a:prstGeom>
        </p:spPr>
        <p:txBody>
          <a:bodyPr wrap="non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da-DK" sz="2090" kern="0" dirty="0" smtClean="0">
                <a:solidFill>
                  <a:schemeClr val="bg1"/>
                </a:solidFill>
              </a:rPr>
              <a:t>AU</a:t>
            </a:r>
            <a:endParaRPr lang="da-DK" sz="2090" kern="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9" r:id="rId2"/>
    <p:sldLayoutId id="2147483714" r:id="rId3"/>
    <p:sldLayoutId id="2147483692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9" r:id="rId13"/>
    <p:sldLayoutId id="2147483710" r:id="rId14"/>
    <p:sldLayoutId id="2147483711" r:id="rId15"/>
    <p:sldLayoutId id="2147483694" r:id="rId16"/>
    <p:sldLayoutId id="2147483695" r:id="rId17"/>
    <p:sldLayoutId id="2147483712" r:id="rId18"/>
    <p:sldLayoutId id="2147483715" r:id="rId19"/>
    <p:sldLayoutId id="2147483716" r:id="rId2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200" b="1" cap="all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2pPr>
      <a:lvl3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3pPr>
      <a:lvl4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4pPr>
      <a:lvl5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5pPr>
      <a:lvl6pPr marL="4572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6pPr>
      <a:lvl7pPr marL="9144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7pPr>
      <a:lvl8pPr marL="13716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8pPr>
      <a:lvl9pPr marL="18288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9pPr>
    </p:titleStyle>
    <p:bodyStyle>
      <a:lvl1pPr marL="324000" indent="-324000" algn="l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accent3"/>
        </a:buClr>
        <a:buSzPct val="75000"/>
        <a:buFont typeface="Wingdings 3" pitchFamily="18" charset="2"/>
        <a:buChar char=""/>
        <a:defRPr sz="1600">
          <a:solidFill>
            <a:srgbClr val="000000"/>
          </a:solidFill>
          <a:latin typeface="+mn-lt"/>
          <a:ea typeface="+mn-ea"/>
          <a:cs typeface="+mn-cs"/>
        </a:defRPr>
      </a:lvl1pPr>
      <a:lvl2pPr marL="324000" indent="-324000" algn="l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accent3"/>
        </a:buClr>
        <a:buSzPct val="75000"/>
        <a:buFont typeface="Wingdings 3" pitchFamily="18" charset="2"/>
        <a:buChar char="u"/>
        <a:defRPr sz="1600">
          <a:solidFill>
            <a:srgbClr val="000000"/>
          </a:solidFill>
          <a:latin typeface="+mn-lt"/>
        </a:defRPr>
      </a:lvl2pPr>
      <a:lvl3pPr marL="324000" indent="-324000" algn="l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accent3"/>
        </a:buClr>
        <a:buSzPct val="75000"/>
        <a:buFont typeface="Wingdings 3" pitchFamily="18" charset="2"/>
        <a:buChar char="u"/>
        <a:defRPr sz="1600">
          <a:solidFill>
            <a:srgbClr val="000000"/>
          </a:solidFill>
          <a:latin typeface="+mn-lt"/>
        </a:defRPr>
      </a:lvl3pPr>
      <a:lvl4pPr marL="324000" indent="-324000" algn="l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accent3"/>
        </a:buClr>
        <a:buSzPct val="75000"/>
        <a:buFont typeface="Wingdings 3" pitchFamily="18" charset="2"/>
        <a:buChar char="u"/>
        <a:defRPr sz="1600">
          <a:solidFill>
            <a:srgbClr val="000000"/>
          </a:solidFill>
          <a:latin typeface="+mn-lt"/>
        </a:defRPr>
      </a:lvl4pPr>
      <a:lvl5pPr marL="324000" indent="-324000" algn="l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accent3"/>
        </a:buClr>
        <a:buSzPct val="75000"/>
        <a:buFont typeface="Wingdings 3" pitchFamily="18" charset="2"/>
        <a:buChar char="u"/>
        <a:defRPr sz="1600">
          <a:solidFill>
            <a:srgbClr val="000000"/>
          </a:solidFill>
          <a:latin typeface="+mn-lt"/>
        </a:defRPr>
      </a:lvl5pPr>
      <a:lvl6pPr marL="1352550" indent="-176213" algn="l" rtl="0" eaLnBrk="1" fontAlgn="base" hangingPunct="1">
        <a:lnSpc>
          <a:spcPct val="99000"/>
        </a:lnSpc>
        <a:spcBef>
          <a:spcPct val="20000"/>
        </a:spcBef>
        <a:spcAft>
          <a:spcPct val="0"/>
        </a:spcAft>
        <a:buFont typeface="AU Passata" pitchFamily="34" charset="0"/>
        <a:buChar char="›"/>
        <a:defRPr sz="1600">
          <a:solidFill>
            <a:schemeClr val="bg2"/>
          </a:solidFill>
          <a:latin typeface="+mn-lt"/>
        </a:defRPr>
      </a:lvl6pPr>
      <a:lvl7pPr marL="1809750" indent="-176213" algn="l" rtl="0" eaLnBrk="1" fontAlgn="base" hangingPunct="1">
        <a:lnSpc>
          <a:spcPct val="99000"/>
        </a:lnSpc>
        <a:spcBef>
          <a:spcPct val="20000"/>
        </a:spcBef>
        <a:spcAft>
          <a:spcPct val="0"/>
        </a:spcAft>
        <a:buFont typeface="AU Passata" pitchFamily="34" charset="0"/>
        <a:buChar char="›"/>
        <a:defRPr sz="1600">
          <a:solidFill>
            <a:schemeClr val="bg2"/>
          </a:solidFill>
          <a:latin typeface="+mn-lt"/>
        </a:defRPr>
      </a:lvl7pPr>
      <a:lvl8pPr marL="2266950" indent="-176213" algn="l" rtl="0" eaLnBrk="1" fontAlgn="base" hangingPunct="1">
        <a:lnSpc>
          <a:spcPct val="99000"/>
        </a:lnSpc>
        <a:spcBef>
          <a:spcPct val="20000"/>
        </a:spcBef>
        <a:spcAft>
          <a:spcPct val="0"/>
        </a:spcAft>
        <a:buFont typeface="AU Passata" pitchFamily="34" charset="0"/>
        <a:buChar char="›"/>
        <a:defRPr sz="1600">
          <a:solidFill>
            <a:schemeClr val="bg2"/>
          </a:solidFill>
          <a:latin typeface="+mn-lt"/>
        </a:defRPr>
      </a:lvl8pPr>
      <a:lvl9pPr marL="2724150" indent="-176213" algn="l" rtl="0" eaLnBrk="1" fontAlgn="base" hangingPunct="1">
        <a:lnSpc>
          <a:spcPct val="99000"/>
        </a:lnSpc>
        <a:spcBef>
          <a:spcPct val="20000"/>
        </a:spcBef>
        <a:spcAft>
          <a:spcPct val="0"/>
        </a:spcAft>
        <a:buFont typeface="AU Passata" pitchFamily="34" charset="0"/>
        <a:buChar char="›"/>
        <a:defRPr sz="1600">
          <a:solidFill>
            <a:schemeClr val="bg2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Placeholder title 1"/>
          <p:cNvSpPr>
            <a:spLocks noGrp="1" noChangeArrowheads="1"/>
          </p:cNvSpPr>
          <p:nvPr>
            <p:ph type="title"/>
          </p:nvPr>
        </p:nvSpPr>
        <p:spPr bwMode="auto">
          <a:xfrm>
            <a:off x="236996" y="111836"/>
            <a:ext cx="8670008" cy="981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title style</a:t>
            </a:r>
            <a:endParaRPr lang="en-GB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9572" y="1470059"/>
            <a:ext cx="7667240" cy="295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  <a:endParaRPr lang="en-GB"/>
          </a:p>
          <a:p>
            <a:pPr lvl="1"/>
            <a:r>
              <a:rPr lang="en-GB" noProof="0" dirty="0"/>
              <a:t>Second level</a:t>
            </a:r>
            <a:endParaRPr lang="en-GB"/>
          </a:p>
          <a:p>
            <a:pPr lvl="2"/>
            <a:r>
              <a:rPr lang="en-GB" noProof="0" dirty="0"/>
              <a:t>Third level</a:t>
            </a:r>
            <a:endParaRPr lang="en-GB"/>
          </a:p>
          <a:p>
            <a:pPr lvl="3"/>
            <a:r>
              <a:rPr lang="en-GB" noProof="0" dirty="0"/>
              <a:t>Fourth level</a:t>
            </a:r>
            <a:endParaRPr lang="en-GB"/>
          </a:p>
          <a:p>
            <a:pPr lvl="4"/>
            <a:r>
              <a:rPr lang="en-GB" noProof="0" dirty="0"/>
              <a:t>Fifth level</a:t>
            </a:r>
            <a:endParaRPr lang="en-GB"/>
          </a:p>
          <a:p>
            <a:pPr lvl="5"/>
            <a:r>
              <a:rPr lang="en-GB" noProof="0" dirty="0"/>
              <a:t>6 level</a:t>
            </a:r>
            <a:endParaRPr lang="en-GB"/>
          </a:p>
          <a:p>
            <a:pPr lvl="6"/>
            <a:r>
              <a:rPr lang="en-GB" noProof="0" dirty="0"/>
              <a:t>7 level</a:t>
            </a:r>
            <a:endParaRPr lang="en-GB"/>
          </a:p>
          <a:p>
            <a:pPr lvl="7"/>
            <a:r>
              <a:rPr lang="en-GB" noProof="0" dirty="0"/>
              <a:t>8 level</a:t>
            </a:r>
            <a:endParaRPr lang="en-GB"/>
          </a:p>
          <a:p>
            <a:pPr lvl="8"/>
            <a:r>
              <a:rPr lang="en-GB" noProof="0" dirty="0"/>
              <a:t>9 level</a:t>
            </a:r>
            <a:endParaRPr lang="en-GB"/>
          </a:p>
        </p:txBody>
      </p:sp>
      <p:pic>
        <p:nvPicPr>
          <p:cNvPr id="331187515" name="SecondaryLogo_sort"/>
          <p:cNvPicPr>
            <a:picLocks noChangeAspect="1"/>
          </p:cNvPicPr>
          <p:nvPr/>
        </p:nvPicPr>
        <p:blipFill>
          <a:blip r:embed="rId22">
            <a:extLst/>
          </a:blip>
          <a:stretch>
            <a:fillRect/>
          </a:stretch>
        </p:blipFill>
        <p:spPr>
          <a:xfrm>
            <a:off x="7656494" y="4498200"/>
            <a:ext cx="1244002" cy="418500"/>
          </a:xfrm>
          <a:prstGeom prst="rect">
            <a:avLst/>
          </a:prstGeom>
        </p:spPr>
      </p:pic>
      <p:sp>
        <p:nvSpPr>
          <p:cNvPr id="23" name="Black Rectangle"/>
          <p:cNvSpPr/>
          <p:nvPr userDrawn="1"/>
        </p:nvSpPr>
        <p:spPr>
          <a:xfrm>
            <a:off x="742274" y="1247316"/>
            <a:ext cx="486000" cy="36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599" dirty="0"/>
          </a:p>
          <a:p>
            <a:pPr algn="ctr"/>
            <a:endParaRPr lang="en-GB" sz="3599" dirty="0"/>
          </a:p>
        </p:txBody>
      </p:sp>
      <p:sp>
        <p:nvSpPr>
          <p:cNvPr id="19" name="FLD_Event"/>
          <p:cNvSpPr txBox="1">
            <a:spLocks noChangeArrowheads="1"/>
          </p:cNvSpPr>
          <p:nvPr userDrawn="1"/>
        </p:nvSpPr>
        <p:spPr bwMode="auto">
          <a:xfrm>
            <a:off x="2769221" y="4498200"/>
            <a:ext cx="1704324" cy="335757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2565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525" b="0" cap="all" baseline="0" dirty="0">
                <a:solidFill>
                  <a:schemeClr val="tx1"/>
                </a:solidFill>
                <a:latin typeface="+mn-lt"/>
              </a:rPr>
              <a:t>Seminar P-syntese</a:t>
            </a:r>
          </a:p>
        </p:txBody>
      </p:sp>
      <p:sp>
        <p:nvSpPr>
          <p:cNvPr id="21" name="USR_Name"/>
          <p:cNvSpPr txBox="1">
            <a:spLocks noChangeArrowheads="1"/>
          </p:cNvSpPr>
          <p:nvPr userDrawn="1"/>
        </p:nvSpPr>
        <p:spPr bwMode="auto">
          <a:xfrm>
            <a:off x="4681252" y="4498200"/>
            <a:ext cx="2237395" cy="335757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2565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525" b="0" cap="all" baseline="0" dirty="0">
                <a:solidFill>
                  <a:schemeClr val="tx1"/>
                </a:solidFill>
                <a:latin typeface="+mn-lt"/>
              </a:rPr>
              <a:t>Manfred Klinglmair</a:t>
            </a:r>
          </a:p>
        </p:txBody>
      </p:sp>
      <p:sp>
        <p:nvSpPr>
          <p:cNvPr id="27" name="Date_DateCustomA"/>
          <p:cNvSpPr txBox="1">
            <a:spLocks noChangeArrowheads="1"/>
          </p:cNvSpPr>
          <p:nvPr userDrawn="1"/>
        </p:nvSpPr>
        <p:spPr bwMode="auto">
          <a:xfrm>
            <a:off x="2769221" y="4498200"/>
            <a:ext cx="1704324" cy="43663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564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525" b="0" cap="all" baseline="0" dirty="0">
                <a:solidFill>
                  <a:schemeClr val="tx1"/>
                </a:solidFill>
                <a:latin typeface="+mn-lt"/>
              </a:rPr>
              <a:t>9 March 2018</a:t>
            </a:r>
          </a:p>
        </p:txBody>
      </p:sp>
      <p:sp>
        <p:nvSpPr>
          <p:cNvPr id="28" name="USR_Title"/>
          <p:cNvSpPr txBox="1">
            <a:spLocks noChangeArrowheads="1"/>
          </p:cNvSpPr>
          <p:nvPr userDrawn="1"/>
        </p:nvSpPr>
        <p:spPr bwMode="auto">
          <a:xfrm>
            <a:off x="4681252" y="4498200"/>
            <a:ext cx="2237395" cy="43663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564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525" b="0" cap="all" baseline="0" dirty="0">
                <a:solidFill>
                  <a:schemeClr val="tx1"/>
                </a:solidFill>
                <a:latin typeface="+mn-lt"/>
              </a:rPr>
              <a:t>Postdoc</a:t>
            </a:r>
          </a:p>
        </p:txBody>
      </p:sp>
      <p:pic>
        <p:nvPicPr>
          <p:cNvPr id="7" name="Au logo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59" y="4499252"/>
            <a:ext cx="418286" cy="418500"/>
          </a:xfrm>
          <a:prstGeom prst="rect">
            <a:avLst/>
          </a:prstGeom>
        </p:spPr>
      </p:pic>
      <p:pic>
        <p:nvPicPr>
          <p:cNvPr id="10" name="Billede streg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086" y="4498200"/>
            <a:ext cx="53815" cy="418500"/>
          </a:xfrm>
          <a:prstGeom prst="rect">
            <a:avLst/>
          </a:prstGeom>
        </p:spPr>
      </p:pic>
      <p:sp>
        <p:nvSpPr>
          <p:cNvPr id="25" name="OFF_logo2Computed"/>
          <p:cNvSpPr txBox="1">
            <a:spLocks noChangeArrowheads="1"/>
          </p:cNvSpPr>
          <p:nvPr userDrawn="1"/>
        </p:nvSpPr>
        <p:spPr bwMode="auto">
          <a:xfrm>
            <a:off x="729190" y="4498200"/>
            <a:ext cx="1762993" cy="507459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374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en-GB" sz="450" cap="all" spc="30" baseline="0" dirty="0">
                <a:solidFill>
                  <a:schemeClr val="tx1"/>
                </a:solidFill>
                <a:latin typeface="AU Passata Light" pitchFamily="34" charset="0"/>
              </a:rPr>
              <a:t>Department of Environmental Science</a:t>
            </a:r>
          </a:p>
        </p:txBody>
      </p:sp>
      <p:sp>
        <p:nvSpPr>
          <p:cNvPr id="26" name="OFF_logo1Computed"/>
          <p:cNvSpPr/>
          <p:nvPr userDrawn="1"/>
        </p:nvSpPr>
        <p:spPr bwMode="auto">
          <a:xfrm>
            <a:off x="729189" y="4498200"/>
            <a:ext cx="498534" cy="442217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2322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685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GB" sz="750" b="0" i="0" u="none" strike="noStrike" cap="all" normalizeH="0" baseline="0" noProof="1">
                <a:ln>
                  <a:noFill/>
                </a:ln>
                <a:solidFill>
                  <a:schemeClr val="tx1"/>
                </a:solidFill>
                <a:effectLst/>
                <a:latin typeface="AU Passata" pitchFamily="34" charset="0"/>
              </a:rPr>
              <a:t>Aarhus
University</a:t>
            </a:r>
          </a:p>
        </p:txBody>
      </p:sp>
      <p:sp>
        <p:nvSpPr>
          <p:cNvPr id="1030" name="Sidetal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58301" y="4936123"/>
            <a:ext cx="189049" cy="115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ts val="900"/>
              </a:lnSpc>
              <a:buFontTx/>
              <a:buNone/>
              <a:defRPr sz="525" spc="3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2"/>
          </p:nvPr>
        </p:nvSpPr>
        <p:spPr>
          <a:xfrm>
            <a:off x="0" y="5265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78417F83-4CBA-48F2-BAD0-783AE3701E32}" type="datetimeFigureOut">
              <a:rPr lang="en-GB" smtClean="0"/>
              <a:pPr/>
              <a:t>08/03/2018</a:t>
            </a:fld>
            <a:r>
              <a:rPr lang="en-GB"/>
              <a:t>09/03/2018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3"/>
          </p:nvPr>
        </p:nvSpPr>
        <p:spPr>
          <a:xfrm>
            <a:off x="0" y="5265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">
                <a:noFill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8288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  <p:sldLayoutId id="2147483735" r:id="rId18"/>
    <p:sldLayoutId id="2147483736" r:id="rId19"/>
    <p:sldLayoutId id="2147483737" r:id="rId20"/>
  </p:sldLayoutIdLst>
  <p:hf sldNum="0" hdr="0" ftr="0"/>
  <p:txStyles>
    <p:titleStyle>
      <a:lvl1pPr algn="l" rtl="0" eaLnBrk="1" fontAlgn="base" hangingPunct="1">
        <a:lnSpc>
          <a:spcPct val="89000"/>
        </a:lnSpc>
        <a:spcBef>
          <a:spcPct val="0"/>
        </a:spcBef>
        <a:spcAft>
          <a:spcPct val="0"/>
        </a:spcAft>
        <a:defRPr sz="3375" b="1" cap="all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000">
          <a:solidFill>
            <a:schemeClr val="bg2"/>
          </a:solidFill>
          <a:latin typeface="AU Passata" pitchFamily="34" charset="0"/>
        </a:defRPr>
      </a:lvl2pPr>
      <a:lvl3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000">
          <a:solidFill>
            <a:schemeClr val="bg2"/>
          </a:solidFill>
          <a:latin typeface="AU Passata" pitchFamily="34" charset="0"/>
        </a:defRPr>
      </a:lvl3pPr>
      <a:lvl4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000">
          <a:solidFill>
            <a:schemeClr val="bg2"/>
          </a:solidFill>
          <a:latin typeface="AU Passata" pitchFamily="34" charset="0"/>
        </a:defRPr>
      </a:lvl4pPr>
      <a:lvl5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000">
          <a:solidFill>
            <a:schemeClr val="bg2"/>
          </a:solidFill>
          <a:latin typeface="AU Passata" pitchFamily="34" charset="0"/>
        </a:defRPr>
      </a:lvl5pPr>
      <a:lvl6pPr marL="3429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000">
          <a:solidFill>
            <a:schemeClr val="bg2"/>
          </a:solidFill>
          <a:latin typeface="AU Passata" pitchFamily="34" charset="0"/>
        </a:defRPr>
      </a:lvl6pPr>
      <a:lvl7pPr marL="6858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000">
          <a:solidFill>
            <a:schemeClr val="bg2"/>
          </a:solidFill>
          <a:latin typeface="AU Passata" pitchFamily="34" charset="0"/>
        </a:defRPr>
      </a:lvl7pPr>
      <a:lvl8pPr marL="10287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000">
          <a:solidFill>
            <a:schemeClr val="bg2"/>
          </a:solidFill>
          <a:latin typeface="AU Passata" pitchFamily="34" charset="0"/>
        </a:defRPr>
      </a:lvl8pPr>
      <a:lvl9pPr marL="13716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000">
          <a:solidFill>
            <a:schemeClr val="bg2"/>
          </a:solidFill>
          <a:latin typeface="AU Passata" pitchFamily="34" charset="0"/>
        </a:defRPr>
      </a:lvl9pPr>
    </p:titleStyle>
    <p:bodyStyle>
      <a:lvl1pPr marL="0" indent="0" algn="l" rtl="0" eaLnBrk="1" fontAlgn="base" hangingPunct="1">
        <a:lnSpc>
          <a:spcPct val="99000"/>
        </a:lnSpc>
        <a:spcBef>
          <a:spcPts val="450"/>
        </a:spcBef>
        <a:spcAft>
          <a:spcPct val="0"/>
        </a:spcAft>
        <a:buClr>
          <a:schemeClr val="tx1"/>
        </a:buClr>
        <a:buSzPct val="100000"/>
        <a:buFont typeface="Calibri" panose="020F0502020204030204" pitchFamily="34" charset="0"/>
        <a:buChar char="​"/>
        <a:defRPr sz="1500" b="0">
          <a:solidFill>
            <a:schemeClr val="tx1"/>
          </a:solidFill>
          <a:latin typeface="+mn-lt"/>
          <a:ea typeface="+mn-ea"/>
          <a:cs typeface="+mn-cs"/>
        </a:defRPr>
      </a:lvl1pPr>
      <a:lvl2pPr marL="324000" indent="-135000" algn="l" rtl="0" eaLnBrk="1" fontAlgn="base" hangingPunct="1">
        <a:lnSpc>
          <a:spcPct val="99000"/>
        </a:lnSpc>
        <a:spcBef>
          <a:spcPts val="45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</a:defRPr>
      </a:lvl2pPr>
      <a:lvl3pPr marL="567000" indent="-135000" algn="l" rtl="0" eaLnBrk="1" fontAlgn="base" hangingPunct="1">
        <a:lnSpc>
          <a:spcPct val="99000"/>
        </a:lnSpc>
        <a:spcBef>
          <a:spcPts val="45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</a:defRPr>
      </a:lvl3pPr>
      <a:lvl4pPr marL="864000" indent="-135000" algn="l" rtl="0" eaLnBrk="1" fontAlgn="base" hangingPunct="1">
        <a:lnSpc>
          <a:spcPct val="99000"/>
        </a:lnSpc>
        <a:spcBef>
          <a:spcPts val="45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</a:defRPr>
      </a:lvl4pPr>
      <a:lvl5pPr marL="1134000" indent="-135000" algn="l" rtl="0" eaLnBrk="1" fontAlgn="base" hangingPunct="1">
        <a:lnSpc>
          <a:spcPct val="99000"/>
        </a:lnSpc>
        <a:spcBef>
          <a:spcPts val="45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</a:defRPr>
      </a:lvl5pPr>
      <a:lvl6pPr marL="1377000" indent="-135000" algn="l" rtl="0" eaLnBrk="1" fontAlgn="base" hangingPunct="1">
        <a:lnSpc>
          <a:spcPct val="99000"/>
        </a:lnSpc>
        <a:spcBef>
          <a:spcPts val="45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</a:defRPr>
      </a:lvl6pPr>
      <a:lvl7pPr marL="1377000" indent="-135000" algn="l" rtl="0" eaLnBrk="1" fontAlgn="base" hangingPunct="1">
        <a:lnSpc>
          <a:spcPct val="99000"/>
        </a:lnSpc>
        <a:spcBef>
          <a:spcPts val="45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</a:defRPr>
      </a:lvl7pPr>
      <a:lvl8pPr marL="1377000" indent="-135000" algn="l" rtl="0" eaLnBrk="1" fontAlgn="base" hangingPunct="1">
        <a:lnSpc>
          <a:spcPct val="99000"/>
        </a:lnSpc>
        <a:spcBef>
          <a:spcPts val="45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</a:defRPr>
      </a:lvl8pPr>
      <a:lvl9pPr marL="1377000" indent="-135000" algn="l" rtl="0" eaLnBrk="1" fontAlgn="base" hangingPunct="1">
        <a:lnSpc>
          <a:spcPct val="99000"/>
        </a:lnSpc>
        <a:spcBef>
          <a:spcPts val="45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" orient="horz" pos="3715">
          <p15:clr>
            <a:srgbClr val="000000"/>
          </p15:clr>
        </p15:guide>
        <p15:guide id="5" orient="horz" pos="4131">
          <p15:clr>
            <a:srgbClr val="A4A3A4"/>
          </p15:clr>
        </p15:guide>
        <p15:guide id="6" pos="7479">
          <p15:clr>
            <a:srgbClr val="A4A3A4"/>
          </p15:clr>
        </p15:guide>
        <p15:guide id="7" orient="horz" pos="1234">
          <p15:clr>
            <a:srgbClr val="000000"/>
          </p15:clr>
        </p15:guide>
        <p15:guide id="8" pos="7059">
          <p15:clr>
            <a:srgbClr val="000000"/>
          </p15:clr>
        </p15:guide>
        <p15:guide id="9" pos="199">
          <p15:clr>
            <a:srgbClr val="A4A3A4"/>
          </p15:clr>
        </p15:guide>
        <p15:guide id="10" pos="621">
          <p15:clr>
            <a:srgbClr val="000000"/>
          </p15:clr>
        </p15:guide>
        <p15:guide id="11" orient="horz" pos="199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4.xml"/><Relationship Id="rId4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989013" y="1989780"/>
            <a:ext cx="7159345" cy="584775"/>
          </a:xfrm>
        </p:spPr>
        <p:txBody>
          <a:bodyPr/>
          <a:lstStyle/>
          <a:p>
            <a:r>
              <a:rPr lang="da-DK" dirty="0" smtClean="0"/>
              <a:t>Arbejdspakke 1</a:t>
            </a:r>
            <a:endParaRPr lang="da-DK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59" b="29064"/>
          <a:stretch/>
        </p:blipFill>
        <p:spPr>
          <a:xfrm>
            <a:off x="4139952" y="3327834"/>
            <a:ext cx="3528392" cy="124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92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0570" y="1716333"/>
            <a:ext cx="7665244" cy="1537344"/>
          </a:xfrm>
        </p:spPr>
        <p:txBody>
          <a:bodyPr/>
          <a:lstStyle/>
          <a:p>
            <a:r>
              <a:rPr lang="da-DK" sz="2100" b="0" dirty="0"/>
              <a:t>WP 1B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>Fosfor som knap ressource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5930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000" dirty="0"/>
              <a:t>Udvinding og reserver af mineralsk P</a:t>
            </a:r>
            <a:endParaRPr lang="en-GB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0570" y="1029766"/>
            <a:ext cx="3723419" cy="3391025"/>
          </a:xfrm>
        </p:spPr>
        <p:txBody>
          <a:bodyPr anchor="ctr"/>
          <a:lstStyle/>
          <a:p>
            <a:r>
              <a:rPr lang="da-DK" dirty="0" smtClean="0"/>
              <a:t>Reserver udenfor Europa: 73% </a:t>
            </a:r>
            <a:r>
              <a:rPr lang="da-DK" dirty="0"/>
              <a:t>i Marokko, </a:t>
            </a:r>
            <a:r>
              <a:rPr lang="da-DK" dirty="0" smtClean="0"/>
              <a:t>den </a:t>
            </a:r>
            <a:r>
              <a:rPr lang="da-DK" dirty="0"/>
              <a:t>højeste produktion </a:t>
            </a:r>
            <a:r>
              <a:rPr lang="da-DK" dirty="0" smtClean="0"/>
              <a:t>(</a:t>
            </a:r>
            <a:r>
              <a:rPr lang="da-DK" dirty="0"/>
              <a:t>44%) findes i China </a:t>
            </a:r>
            <a:r>
              <a:rPr lang="da-DK" dirty="0">
                <a:solidFill>
                  <a:schemeClr val="bg1">
                    <a:lumMod val="50000"/>
                  </a:schemeClr>
                </a:solidFill>
              </a:rPr>
              <a:t>(EC 2017)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endParaRPr lang="da-DK" dirty="0" smtClean="0"/>
          </a:p>
          <a:p>
            <a:r>
              <a:rPr lang="da-DK" dirty="0" smtClean="0"/>
              <a:t>Produktion i Finland: 900 kt (global </a:t>
            </a:r>
            <a:r>
              <a:rPr lang="da-DK" dirty="0"/>
              <a:t>årsproduktion: 217 Mt</a:t>
            </a:r>
            <a:r>
              <a:rPr lang="da-DK" dirty="0" smtClean="0"/>
              <a:t>)</a:t>
            </a:r>
          </a:p>
          <a:p>
            <a:endParaRPr lang="da-DK" dirty="0"/>
          </a:p>
          <a:p>
            <a:r>
              <a:rPr lang="da-DK" dirty="0" smtClean="0"/>
              <a:t>Kritisk tendens af P-reserver for Europa: politisk </a:t>
            </a:r>
            <a:r>
              <a:rPr lang="da-DK" dirty="0" err="1"/>
              <a:t>instabilitet</a:t>
            </a:r>
            <a:r>
              <a:rPr lang="da-DK" dirty="0"/>
              <a:t> i N-Afrika &amp; </a:t>
            </a:r>
            <a:r>
              <a:rPr lang="da-DK" dirty="0" smtClean="0"/>
              <a:t>Mellemøsten </a:t>
            </a:r>
            <a:r>
              <a:rPr lang="da-DK" dirty="0" smtClean="0">
                <a:solidFill>
                  <a:schemeClr val="bg1">
                    <a:lumMod val="50000"/>
                  </a:schemeClr>
                </a:solidFill>
              </a:rPr>
              <a:t>(Scholz et al. 2015)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lnSpc>
                <a:spcPts val="3599"/>
              </a:lnSpc>
            </a:pPr>
            <a:fld id="{91C9BD46-795A-430F-8769-D9EECB570864}" type="datetime1">
              <a:rPr lang="en-GB"/>
              <a:pPr defTabSz="685800">
                <a:lnSpc>
                  <a:spcPts val="3599"/>
                </a:lnSpc>
              </a:pPr>
              <a:t>08/03/2018</a:t>
            </a:fld>
            <a:r>
              <a:rPr lang="en-GB"/>
              <a:t>09/03/2018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626" y="1306214"/>
            <a:ext cx="4204524" cy="28381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52421" y="4130954"/>
            <a:ext cx="412377" cy="1096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800">
              <a:lnSpc>
                <a:spcPct val="95000"/>
              </a:lnSpc>
            </a:pPr>
            <a:r>
              <a:rPr lang="da-DK" sz="750" dirty="0">
                <a:solidFill>
                  <a:srgbClr val="000000"/>
                </a:solidFill>
                <a:latin typeface="AU Passata"/>
              </a:rPr>
              <a:t>EC 2017</a:t>
            </a:r>
            <a:endParaRPr lang="en-GB" sz="750" dirty="0">
              <a:solidFill>
                <a:srgbClr val="000000"/>
              </a:solidFill>
              <a:latin typeface="AU Passat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31750" y="1145653"/>
            <a:ext cx="2484275" cy="1535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800">
              <a:lnSpc>
                <a:spcPct val="95000"/>
              </a:lnSpc>
            </a:pPr>
            <a:r>
              <a:rPr lang="da-DK" sz="1050" b="1" dirty="0">
                <a:solidFill>
                  <a:srgbClr val="000000"/>
                </a:solidFill>
                <a:latin typeface="AU Passata"/>
              </a:rPr>
              <a:t>Global </a:t>
            </a:r>
            <a:r>
              <a:rPr lang="da-DK" sz="1050" b="1" dirty="0" err="1">
                <a:solidFill>
                  <a:srgbClr val="000000"/>
                </a:solidFill>
                <a:latin typeface="AU Passata"/>
              </a:rPr>
              <a:t>råfosfatproduktion</a:t>
            </a:r>
            <a:endParaRPr lang="en-GB" sz="1050" b="1" dirty="0">
              <a:solidFill>
                <a:srgbClr val="000000"/>
              </a:solidFill>
              <a:latin typeface="AU Passata"/>
            </a:endParaRPr>
          </a:p>
        </p:txBody>
      </p:sp>
    </p:spTree>
    <p:extLst>
      <p:ext uri="{BB962C8B-B14F-4D97-AF65-F5344CB8AC3E}">
        <p14:creationId xmlns:p14="http://schemas.microsoft.com/office/powerpoint/2010/main" val="1723467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202" y="1002054"/>
            <a:ext cx="4765924" cy="3327883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da-DK" dirty="0"/>
              <a:t>udvikling i </a:t>
            </a:r>
            <a:r>
              <a:rPr lang="da-DK" dirty="0" smtClean="0"/>
              <a:t>forbrug </a:t>
            </a:r>
            <a:r>
              <a:rPr lang="da-DK" dirty="0"/>
              <a:t>af mineralsk </a:t>
            </a:r>
            <a:r>
              <a:rPr lang="da-DK" dirty="0" smtClean="0"/>
              <a:t>P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40570" y="1029766"/>
            <a:ext cx="2859323" cy="3391025"/>
          </a:xfrm>
        </p:spPr>
        <p:txBody>
          <a:bodyPr anchor="ctr"/>
          <a:lstStyle/>
          <a:p>
            <a:r>
              <a:rPr lang="da-DK" sz="1275" dirty="0"/>
              <a:t>P-anvendelse i landbrug forventes at falde i Europa og Asien</a:t>
            </a:r>
          </a:p>
          <a:p>
            <a:endParaRPr lang="da-DK" sz="1275" dirty="0"/>
          </a:p>
          <a:p>
            <a:r>
              <a:rPr lang="da-DK" sz="1275" dirty="0"/>
              <a:t>Anvendelsen stiger i Afrika og på globalt plan if. </a:t>
            </a:r>
            <a:r>
              <a:rPr lang="da-DK" sz="1275" dirty="0" err="1">
                <a:solidFill>
                  <a:schemeClr val="bg1">
                    <a:lumMod val="50000"/>
                  </a:schemeClr>
                </a:solidFill>
              </a:rPr>
              <a:t>Sattari</a:t>
            </a:r>
            <a:r>
              <a:rPr lang="da-DK" sz="1275" dirty="0">
                <a:solidFill>
                  <a:schemeClr val="bg1">
                    <a:lumMod val="50000"/>
                  </a:schemeClr>
                </a:solidFill>
              </a:rPr>
              <a:t> et al. (2012) </a:t>
            </a:r>
            <a:r>
              <a:rPr lang="da-DK" sz="1275" dirty="0"/>
              <a:t>&amp; </a:t>
            </a:r>
            <a:r>
              <a:rPr lang="da-DK" sz="1275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da-DK" sz="1275" dirty="0" err="1">
                <a:solidFill>
                  <a:schemeClr val="bg1">
                    <a:lumMod val="50000"/>
                  </a:schemeClr>
                </a:solidFill>
              </a:rPr>
              <a:t>Sattari</a:t>
            </a:r>
            <a:r>
              <a:rPr lang="da-DK" sz="1275" dirty="0">
                <a:solidFill>
                  <a:schemeClr val="bg1">
                    <a:lumMod val="50000"/>
                  </a:schemeClr>
                </a:solidFill>
              </a:rPr>
              <a:t> 2013)</a:t>
            </a:r>
          </a:p>
          <a:p>
            <a:endParaRPr lang="da-DK" sz="1275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da-DK" sz="1275" dirty="0"/>
              <a:t>Ca. 80% af mineralsk P til fremstilling af gødning </a:t>
            </a:r>
            <a:r>
              <a:rPr lang="da-DK" sz="1275" dirty="0">
                <a:solidFill>
                  <a:schemeClr val="bg1">
                    <a:lumMod val="50000"/>
                  </a:schemeClr>
                </a:solidFill>
              </a:rPr>
              <a:t>(Scholz et al. 2014)</a:t>
            </a:r>
          </a:p>
          <a:p>
            <a:endParaRPr lang="en-GB" sz="1275" dirty="0"/>
          </a:p>
          <a:p>
            <a:r>
              <a:rPr lang="da-DK" sz="1275" dirty="0"/>
              <a:t>Forbrug af P: ca. 75% i fødevarer </a:t>
            </a:r>
            <a:r>
              <a:rPr lang="da-DK" sz="1275" dirty="0">
                <a:solidFill>
                  <a:schemeClr val="bg1">
                    <a:lumMod val="50000"/>
                  </a:schemeClr>
                </a:solidFill>
              </a:rPr>
              <a:t>(Van Dijk et al. 2016)</a:t>
            </a:r>
          </a:p>
          <a:p>
            <a:endParaRPr lang="en-GB" sz="1275" dirty="0"/>
          </a:p>
          <a:p>
            <a:r>
              <a:rPr lang="da-DK" sz="1275" dirty="0"/>
              <a:t>Foder: den største P-import i DK </a:t>
            </a:r>
            <a:r>
              <a:rPr lang="da-DK" sz="1275" dirty="0">
                <a:solidFill>
                  <a:schemeClr val="bg1">
                    <a:lumMod val="50000"/>
                  </a:schemeClr>
                </a:solidFill>
              </a:rPr>
              <a:t>(Klinglmair et al. 2015)</a:t>
            </a:r>
            <a:endParaRPr lang="en-GB" sz="1275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69019" y="4345983"/>
            <a:ext cx="836107" cy="1096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800">
              <a:lnSpc>
                <a:spcPct val="95000"/>
              </a:lnSpc>
            </a:pPr>
            <a:r>
              <a:rPr lang="da-DK" sz="750" dirty="0">
                <a:solidFill>
                  <a:srgbClr val="000000"/>
                </a:solidFill>
                <a:latin typeface="AU Passata"/>
              </a:rPr>
              <a:t>van Dijk et al. 2015</a:t>
            </a:r>
            <a:endParaRPr lang="en-GB" sz="750" dirty="0">
              <a:solidFill>
                <a:srgbClr val="000000"/>
              </a:solidFill>
              <a:latin typeface="AU Passat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90103" y="870269"/>
            <a:ext cx="2484275" cy="1535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800">
              <a:lnSpc>
                <a:spcPct val="95000"/>
              </a:lnSpc>
            </a:pPr>
            <a:r>
              <a:rPr lang="da-DK" sz="1050" b="1" dirty="0">
                <a:solidFill>
                  <a:srgbClr val="000000"/>
                </a:solidFill>
                <a:latin typeface="AU Passata"/>
              </a:rPr>
              <a:t>P-forbrug per </a:t>
            </a:r>
            <a:r>
              <a:rPr lang="da-DK" sz="1050" b="1" dirty="0" err="1">
                <a:solidFill>
                  <a:srgbClr val="000000"/>
                </a:solidFill>
                <a:latin typeface="AU Passata"/>
              </a:rPr>
              <a:t>capita</a:t>
            </a:r>
            <a:r>
              <a:rPr lang="da-DK" sz="1050" b="1" dirty="0">
                <a:solidFill>
                  <a:srgbClr val="000000"/>
                </a:solidFill>
                <a:latin typeface="AU Passata"/>
              </a:rPr>
              <a:t>, EU-27</a:t>
            </a:r>
            <a:endParaRPr lang="en-GB" sz="1050" b="1" dirty="0">
              <a:solidFill>
                <a:srgbClr val="000000"/>
              </a:solidFill>
              <a:latin typeface="AU Passat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6551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lnSpc>
                <a:spcPts val="3599"/>
              </a:lnSpc>
            </a:pPr>
            <a:fld id="{0B917811-E58C-4F86-912C-02058889C812}" type="datetime1">
              <a:rPr lang="en-GB"/>
              <a:pPr defTabSz="685800">
                <a:lnSpc>
                  <a:spcPts val="3599"/>
                </a:lnSpc>
              </a:pPr>
              <a:t>08/03/2018</a:t>
            </a:fld>
            <a:r>
              <a:rPr lang="en-GB"/>
              <a:t>09/03/2018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480212" y="3572065"/>
            <a:ext cx="2424914" cy="1096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800">
              <a:lnSpc>
                <a:spcPct val="95000"/>
              </a:lnSpc>
            </a:pPr>
            <a:r>
              <a:rPr lang="da-DK" sz="750" dirty="0" smtClean="0">
                <a:solidFill>
                  <a:srgbClr val="000000"/>
                </a:solidFill>
                <a:latin typeface="AU Passata"/>
              </a:rPr>
              <a:t>Blicher-Mathiesen et al., </a:t>
            </a:r>
            <a:r>
              <a:rPr lang="da-DK" sz="750" dirty="0" err="1" smtClean="0">
                <a:solidFill>
                  <a:srgbClr val="000000"/>
                </a:solidFill>
                <a:latin typeface="AU Passata"/>
              </a:rPr>
              <a:t>Landovervågningsoplande</a:t>
            </a:r>
            <a:r>
              <a:rPr lang="da-DK" sz="750" dirty="0" smtClean="0">
                <a:solidFill>
                  <a:srgbClr val="000000"/>
                </a:solidFill>
                <a:latin typeface="AU Passata"/>
              </a:rPr>
              <a:t> </a:t>
            </a:r>
            <a:r>
              <a:rPr lang="da-DK" sz="750" dirty="0">
                <a:solidFill>
                  <a:srgbClr val="000000"/>
                </a:solidFill>
                <a:latin typeface="AU Passata"/>
              </a:rPr>
              <a:t>2015</a:t>
            </a:r>
            <a:endParaRPr lang="en-GB" sz="750" dirty="0">
              <a:solidFill>
                <a:srgbClr val="000000"/>
              </a:solidFill>
              <a:latin typeface="AU Passat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78161" y="1722686"/>
            <a:ext cx="2484275" cy="1535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800">
              <a:lnSpc>
                <a:spcPct val="95000"/>
              </a:lnSpc>
            </a:pPr>
            <a:r>
              <a:rPr lang="da-DK" sz="1050" b="1" dirty="0" smtClean="0">
                <a:solidFill>
                  <a:srgbClr val="000000"/>
                </a:solidFill>
                <a:latin typeface="AU Passata"/>
              </a:rPr>
              <a:t>P i landbrug, udvikling 1990-2015, </a:t>
            </a:r>
            <a:r>
              <a:rPr lang="da-DK" sz="1050" b="1" dirty="0">
                <a:solidFill>
                  <a:srgbClr val="000000"/>
                </a:solidFill>
                <a:latin typeface="AU Passata"/>
              </a:rPr>
              <a:t>DK</a:t>
            </a:r>
            <a:endParaRPr lang="en-GB" sz="1050" b="1" dirty="0">
              <a:solidFill>
                <a:srgbClr val="000000"/>
              </a:solidFill>
              <a:latin typeface="AU Passata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38126" y="171471"/>
            <a:ext cx="8667000" cy="564076"/>
          </a:xfrm>
        </p:spPr>
        <p:txBody>
          <a:bodyPr anchor="t"/>
          <a:lstStyle/>
          <a:p>
            <a:r>
              <a:rPr lang="da-DK" dirty="0"/>
              <a:t>udvikling i </a:t>
            </a:r>
            <a:r>
              <a:rPr lang="da-DK" dirty="0" smtClean="0"/>
              <a:t>forbrug </a:t>
            </a:r>
            <a:r>
              <a:rPr lang="da-DK" dirty="0"/>
              <a:t>af mineralsk P</a:t>
            </a:r>
            <a:endParaRPr lang="en-GB" dirty="0"/>
          </a:p>
        </p:txBody>
      </p:sp>
      <p:sp>
        <p:nvSpPr>
          <p:cNvPr id="15" name="Content Placeholder 4"/>
          <p:cNvSpPr txBox="1">
            <a:spLocks/>
          </p:cNvSpPr>
          <p:nvPr/>
        </p:nvSpPr>
        <p:spPr bwMode="auto">
          <a:xfrm>
            <a:off x="740571" y="1029766"/>
            <a:ext cx="2794900" cy="3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​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75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15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51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defTabSz="685800">
              <a:spcBef>
                <a:spcPts val="450"/>
              </a:spcBef>
              <a:buClr>
                <a:srgbClr val="000000"/>
              </a:buClr>
            </a:pPr>
            <a:r>
              <a:rPr lang="da-DK" sz="1500" kern="0" dirty="0">
                <a:solidFill>
                  <a:srgbClr val="000000"/>
                </a:solidFill>
                <a:latin typeface="AU Passata"/>
              </a:rPr>
              <a:t>P-anvendelse i landbrug forventes at falde i Europa og Asien</a:t>
            </a:r>
          </a:p>
          <a:p>
            <a:pPr defTabSz="685800">
              <a:spcBef>
                <a:spcPts val="450"/>
              </a:spcBef>
              <a:buClr>
                <a:srgbClr val="000000"/>
              </a:buClr>
            </a:pPr>
            <a:endParaRPr lang="da-DK" sz="1500" kern="0" dirty="0">
              <a:solidFill>
                <a:srgbClr val="000000"/>
              </a:solidFill>
              <a:latin typeface="AU Passata"/>
            </a:endParaRPr>
          </a:p>
          <a:p>
            <a:pPr defTabSz="685800">
              <a:spcBef>
                <a:spcPts val="450"/>
              </a:spcBef>
              <a:buClr>
                <a:srgbClr val="000000"/>
              </a:buClr>
            </a:pPr>
            <a:r>
              <a:rPr lang="da-DK" sz="1500" kern="0" dirty="0">
                <a:solidFill>
                  <a:srgbClr val="000000"/>
                </a:solidFill>
                <a:latin typeface="AU Passata"/>
              </a:rPr>
              <a:t>Anvendelsen stiger i Afrika &amp; på globalt plan </a:t>
            </a:r>
            <a:r>
              <a:rPr lang="da-DK" sz="1500" kern="0" dirty="0">
                <a:solidFill>
                  <a:srgbClr val="FFFFFF">
                    <a:lumMod val="50000"/>
                  </a:srgbClr>
                </a:solidFill>
                <a:latin typeface="AU Passata"/>
              </a:rPr>
              <a:t>(</a:t>
            </a:r>
            <a:r>
              <a:rPr lang="da-DK" sz="1500" kern="0" dirty="0" err="1">
                <a:solidFill>
                  <a:srgbClr val="FFFFFF">
                    <a:lumMod val="50000"/>
                  </a:srgbClr>
                </a:solidFill>
                <a:latin typeface="AU Passata"/>
              </a:rPr>
              <a:t>Sattari</a:t>
            </a:r>
            <a:r>
              <a:rPr lang="da-DK" sz="1500" kern="0" dirty="0">
                <a:solidFill>
                  <a:srgbClr val="FFFFFF">
                    <a:lumMod val="50000"/>
                  </a:srgbClr>
                </a:solidFill>
                <a:latin typeface="AU Passata"/>
              </a:rPr>
              <a:t> et al. 2012 &amp; </a:t>
            </a:r>
            <a:r>
              <a:rPr lang="da-DK" sz="1500" kern="0" dirty="0" err="1" smtClean="0">
                <a:solidFill>
                  <a:srgbClr val="FFFFFF">
                    <a:lumMod val="50000"/>
                  </a:srgbClr>
                </a:solidFill>
                <a:latin typeface="AU Passata"/>
              </a:rPr>
              <a:t>Sattari</a:t>
            </a:r>
            <a:r>
              <a:rPr lang="da-DK" sz="1500" kern="0" dirty="0" smtClean="0">
                <a:solidFill>
                  <a:srgbClr val="FFFFFF">
                    <a:lumMod val="50000"/>
                  </a:srgbClr>
                </a:solidFill>
                <a:latin typeface="AU Passata"/>
              </a:rPr>
              <a:t> </a:t>
            </a:r>
            <a:r>
              <a:rPr lang="da-DK" sz="1500" kern="0" dirty="0">
                <a:solidFill>
                  <a:srgbClr val="FFFFFF">
                    <a:lumMod val="50000"/>
                  </a:srgbClr>
                </a:solidFill>
                <a:latin typeface="AU Passata"/>
              </a:rPr>
              <a:t>2013)</a:t>
            </a:r>
          </a:p>
          <a:p>
            <a:pPr defTabSz="685800">
              <a:spcBef>
                <a:spcPts val="450"/>
              </a:spcBef>
              <a:buClr>
                <a:srgbClr val="000000"/>
              </a:buClr>
            </a:pPr>
            <a:endParaRPr lang="en-GB" sz="1500" kern="0" dirty="0">
              <a:solidFill>
                <a:srgbClr val="000000"/>
              </a:solidFill>
              <a:latin typeface="AU Passat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5471" y="1876190"/>
            <a:ext cx="5369655" cy="169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454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P-</a:t>
            </a:r>
            <a:r>
              <a:rPr lang="en-GB" sz="2400" dirty="0" err="1"/>
              <a:t>kilder</a:t>
            </a:r>
            <a:r>
              <a:rPr lang="en-GB" sz="2400" dirty="0"/>
              <a:t> i DK med </a:t>
            </a:r>
            <a:r>
              <a:rPr lang="en-GB" sz="2400" dirty="0" err="1"/>
              <a:t>potentiale</a:t>
            </a:r>
            <a:r>
              <a:rPr lang="en-GB" sz="2400" dirty="0"/>
              <a:t> for </a:t>
            </a:r>
            <a:r>
              <a:rPr lang="en-GB" sz="2400" dirty="0" err="1"/>
              <a:t>genanvendelse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0570" y="1029766"/>
            <a:ext cx="3291371" cy="3391025"/>
          </a:xfrm>
        </p:spPr>
        <p:txBody>
          <a:bodyPr anchor="ctr"/>
          <a:lstStyle/>
          <a:p>
            <a:r>
              <a:rPr lang="da-DK" sz="1350" dirty="0"/>
              <a:t>Husdyrgødning: distributionsproblem, ofte overskud af husdyrgødning i arealer med intensiv husdyrproduktion</a:t>
            </a:r>
          </a:p>
          <a:p>
            <a:endParaRPr lang="da-DK" sz="1350" dirty="0"/>
          </a:p>
          <a:p>
            <a:r>
              <a:rPr lang="en-GB" sz="1350" dirty="0" err="1"/>
              <a:t>Spildevandsslam</a:t>
            </a:r>
            <a:r>
              <a:rPr lang="en-GB" sz="1350" dirty="0"/>
              <a:t>: ca. 5 </a:t>
            </a:r>
            <a:r>
              <a:rPr lang="en-GB" sz="1350" dirty="0" err="1"/>
              <a:t>kt</a:t>
            </a:r>
            <a:r>
              <a:rPr lang="en-GB" sz="1350" dirty="0"/>
              <a:t>/a total</a:t>
            </a:r>
          </a:p>
          <a:p>
            <a:endParaRPr lang="en-GB" sz="1350" dirty="0"/>
          </a:p>
          <a:p>
            <a:r>
              <a:rPr lang="da-DK" sz="1350" dirty="0"/>
              <a:t>Bioaffald (OFMSW): ca. 2,2 kt/a total potentiale </a:t>
            </a:r>
            <a:r>
              <a:rPr lang="da-DK" sz="1350" dirty="0">
                <a:solidFill>
                  <a:schemeClr val="bg1">
                    <a:lumMod val="50000"/>
                  </a:schemeClr>
                </a:solidFill>
              </a:rPr>
              <a:t>(Klinglmair et al. 2015)</a:t>
            </a:r>
            <a:endParaRPr lang="en-GB" sz="13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lnSpc>
                <a:spcPts val="3599"/>
              </a:lnSpc>
            </a:pPr>
            <a:fld id="{F5CD2CC2-BF8B-4312-8721-DBE863A392B7}" type="datetime1">
              <a:rPr lang="en-GB"/>
              <a:pPr defTabSz="685800">
                <a:lnSpc>
                  <a:spcPts val="3599"/>
                </a:lnSpc>
              </a:pPr>
              <a:t>08/03/2018</a:t>
            </a:fld>
            <a:r>
              <a:rPr lang="en-GB"/>
              <a:t>09/03/2018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8277" t="5024" r="22982" b="5695"/>
          <a:stretch/>
        </p:blipFill>
        <p:spPr>
          <a:xfrm>
            <a:off x="4153211" y="1153127"/>
            <a:ext cx="4751915" cy="31443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95036" y="4249464"/>
            <a:ext cx="810090" cy="1096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800">
              <a:lnSpc>
                <a:spcPct val="95000"/>
              </a:lnSpc>
            </a:pPr>
            <a:r>
              <a:rPr lang="da-DK" sz="750" dirty="0">
                <a:solidFill>
                  <a:srgbClr val="000000"/>
                </a:solidFill>
                <a:latin typeface="AU Passata"/>
              </a:rPr>
              <a:t>Jensen et al. 2015</a:t>
            </a:r>
            <a:endParaRPr lang="en-GB" sz="750" dirty="0">
              <a:solidFill>
                <a:srgbClr val="000000"/>
              </a:solidFill>
              <a:latin typeface="AU Passat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0120" y="999623"/>
            <a:ext cx="3618095" cy="1535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800">
              <a:lnSpc>
                <a:spcPct val="95000"/>
              </a:lnSpc>
            </a:pPr>
            <a:r>
              <a:rPr lang="da-DK" sz="1050" b="1" dirty="0">
                <a:solidFill>
                  <a:srgbClr val="000000"/>
                </a:solidFill>
                <a:latin typeface="AU Passata"/>
              </a:rPr>
              <a:t>P-forbrug i landbrug og potentielle P-mængder i affaldstyper</a:t>
            </a:r>
            <a:endParaRPr lang="en-GB" sz="1050" b="1" dirty="0">
              <a:solidFill>
                <a:srgbClr val="000000"/>
              </a:solidFill>
              <a:latin typeface="AU Passata"/>
            </a:endParaRPr>
          </a:p>
        </p:txBody>
      </p:sp>
    </p:spTree>
    <p:extLst>
      <p:ext uri="{BB962C8B-B14F-4D97-AF65-F5344CB8AC3E}">
        <p14:creationId xmlns:p14="http://schemas.microsoft.com/office/powerpoint/2010/main" val="23611809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000" dirty="0"/>
              <a:t>Genanvendelse fra forskellige P-kilder </a:t>
            </a:r>
            <a:endParaRPr lang="en-GB" sz="3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40570" y="1029766"/>
            <a:ext cx="3615407" cy="3391025"/>
          </a:xfrm>
        </p:spPr>
        <p:txBody>
          <a:bodyPr anchor="ctr"/>
          <a:lstStyle/>
          <a:p>
            <a:pPr>
              <a:spcBef>
                <a:spcPts val="900"/>
              </a:spcBef>
            </a:pPr>
            <a:r>
              <a:rPr lang="da-DK" sz="1200" b="1" dirty="0"/>
              <a:t>Direkte anvendelse </a:t>
            </a:r>
            <a:r>
              <a:rPr lang="da-DK" sz="1200" dirty="0"/>
              <a:t>af spildevandsslam</a:t>
            </a:r>
            <a:endParaRPr lang="en-GB" sz="1200" dirty="0"/>
          </a:p>
          <a:p>
            <a:pPr>
              <a:spcBef>
                <a:spcPts val="900"/>
              </a:spcBef>
            </a:pPr>
            <a:r>
              <a:rPr lang="da-DK" sz="1200" dirty="0"/>
              <a:t>Dedikeret slamforbrænding (</a:t>
            </a:r>
            <a:r>
              <a:rPr lang="da-DK" sz="1200" b="1" dirty="0"/>
              <a:t>monoforbrænding</a:t>
            </a:r>
            <a:r>
              <a:rPr lang="da-DK" sz="1200" dirty="0"/>
              <a:t>)/P fra aske </a:t>
            </a:r>
            <a:r>
              <a:rPr lang="da-DK" sz="1200" dirty="0">
                <a:solidFill>
                  <a:schemeClr val="bg1">
                    <a:lumMod val="50000"/>
                  </a:schemeClr>
                </a:solidFill>
              </a:rPr>
              <a:t>(Schoumans et al. 2015, </a:t>
            </a:r>
            <a:r>
              <a:rPr lang="da-DK" sz="1200" dirty="0" err="1">
                <a:solidFill>
                  <a:schemeClr val="bg1">
                    <a:lumMod val="50000"/>
                  </a:schemeClr>
                </a:solidFill>
              </a:rPr>
              <a:t>Egle</a:t>
            </a:r>
            <a:r>
              <a:rPr lang="da-DK" sz="1200" dirty="0">
                <a:solidFill>
                  <a:schemeClr val="bg1">
                    <a:lumMod val="50000"/>
                  </a:schemeClr>
                </a:solidFill>
              </a:rPr>
              <a:t> et al. 2015)</a:t>
            </a:r>
            <a:endParaRPr lang="en-GB" sz="12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spcBef>
                <a:spcPts val="900"/>
              </a:spcBef>
            </a:pPr>
            <a:r>
              <a:rPr lang="da-DK" sz="1200" dirty="0"/>
              <a:t>Genvinding af </a:t>
            </a:r>
            <a:r>
              <a:rPr lang="da-DK" sz="1200" b="1" dirty="0"/>
              <a:t>P fra spildevandsslam </a:t>
            </a:r>
            <a:r>
              <a:rPr lang="da-DK" sz="1200" dirty="0"/>
              <a:t>(cf. Schoumans et al. 2015, </a:t>
            </a:r>
            <a:r>
              <a:rPr lang="da-DK" sz="1200" dirty="0" err="1"/>
              <a:t>Egle</a:t>
            </a:r>
            <a:r>
              <a:rPr lang="da-DK" sz="1200" dirty="0"/>
              <a:t> et al. 2015)</a:t>
            </a:r>
            <a:endParaRPr lang="en-GB" sz="1200" dirty="0"/>
          </a:p>
          <a:p>
            <a:pPr>
              <a:spcBef>
                <a:spcPts val="900"/>
              </a:spcBef>
            </a:pPr>
            <a:r>
              <a:rPr lang="da-DK" sz="1200" b="1" dirty="0" err="1"/>
              <a:t>Struvit</a:t>
            </a:r>
            <a:endParaRPr lang="en-GB" sz="1200" b="1" dirty="0"/>
          </a:p>
          <a:p>
            <a:pPr>
              <a:spcBef>
                <a:spcPts val="900"/>
              </a:spcBef>
            </a:pPr>
            <a:r>
              <a:rPr lang="en-GB" sz="1200" b="1" dirty="0"/>
              <a:t>Separation &amp; </a:t>
            </a:r>
            <a:r>
              <a:rPr lang="en-GB" sz="1200" b="1" dirty="0" err="1"/>
              <a:t>tørring</a:t>
            </a:r>
            <a:r>
              <a:rPr lang="en-GB" sz="1200" b="1" dirty="0"/>
              <a:t>/</a:t>
            </a:r>
            <a:r>
              <a:rPr lang="en-GB" sz="1200" b="1" dirty="0" err="1"/>
              <a:t>bioforgasning</a:t>
            </a:r>
            <a:r>
              <a:rPr lang="en-GB" sz="1200" b="1" dirty="0"/>
              <a:t> </a:t>
            </a:r>
            <a:r>
              <a:rPr lang="en-GB" sz="1200" dirty="0" err="1"/>
              <a:t>af</a:t>
            </a:r>
            <a:r>
              <a:rPr lang="en-GB" sz="1200" dirty="0"/>
              <a:t> den </a:t>
            </a:r>
            <a:r>
              <a:rPr lang="en-GB" sz="1200" dirty="0" err="1"/>
              <a:t>tørstofrige</a:t>
            </a:r>
            <a:r>
              <a:rPr lang="en-GB" sz="1200" dirty="0"/>
              <a:t> fraction </a:t>
            </a:r>
            <a:r>
              <a:rPr lang="en-GB" sz="1200" dirty="0" err="1"/>
              <a:t>og</a:t>
            </a:r>
            <a:r>
              <a:rPr lang="en-GB" sz="1200" dirty="0"/>
              <a:t> </a:t>
            </a:r>
            <a:r>
              <a:rPr lang="en-GB" sz="1200" dirty="0" err="1"/>
              <a:t>pelletering</a:t>
            </a:r>
            <a:r>
              <a:rPr lang="en-GB" sz="1200" dirty="0"/>
              <a:t>/</a:t>
            </a:r>
            <a:r>
              <a:rPr lang="en-GB" sz="1200" dirty="0" err="1"/>
              <a:t>kompostering</a:t>
            </a:r>
            <a:r>
              <a:rPr lang="en-GB" sz="1200" dirty="0"/>
              <a:t> 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GB" sz="1200" dirty="0" err="1">
                <a:solidFill>
                  <a:schemeClr val="bg1">
                    <a:lumMod val="50000"/>
                  </a:schemeClr>
                </a:solidFill>
              </a:rPr>
              <a:t>Schoumans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 et al. 2015)</a:t>
            </a:r>
            <a:r>
              <a:rPr lang="en-GB" sz="1200" dirty="0"/>
              <a:t>: </a:t>
            </a:r>
            <a:r>
              <a:rPr lang="en-GB" sz="1200" dirty="0" err="1"/>
              <a:t>høje</a:t>
            </a:r>
            <a:r>
              <a:rPr lang="en-GB" sz="1200" dirty="0"/>
              <a:t> </a:t>
            </a:r>
            <a:r>
              <a:rPr lang="en-GB" sz="1200" dirty="0" err="1"/>
              <a:t>transportomkostninger</a:t>
            </a:r>
            <a:endParaRPr lang="en-GB" sz="1200" dirty="0"/>
          </a:p>
          <a:p>
            <a:pPr>
              <a:spcBef>
                <a:spcPts val="900"/>
              </a:spcBef>
            </a:pPr>
            <a:r>
              <a:rPr lang="en-GB" sz="1200" b="1" dirty="0" err="1"/>
              <a:t>Bioforgasning</a:t>
            </a:r>
            <a:r>
              <a:rPr lang="en-GB" sz="1200" b="1" dirty="0"/>
              <a:t>/</a:t>
            </a:r>
            <a:r>
              <a:rPr lang="en-GB" sz="1200" b="1" dirty="0" err="1"/>
              <a:t>kompostering</a:t>
            </a:r>
            <a:r>
              <a:rPr lang="en-GB" sz="1200" b="1" dirty="0"/>
              <a:t> </a:t>
            </a:r>
            <a:r>
              <a:rPr lang="en-GB" sz="1200" b="1" dirty="0" err="1"/>
              <a:t>af</a:t>
            </a:r>
            <a:r>
              <a:rPr lang="en-GB" sz="1200" b="1" dirty="0"/>
              <a:t> </a:t>
            </a:r>
            <a:r>
              <a:rPr lang="en-GB" sz="1200" b="1" dirty="0" err="1"/>
              <a:t>bioaffald</a:t>
            </a:r>
            <a:endParaRPr lang="en-GB" sz="1200" b="1" dirty="0"/>
          </a:p>
          <a:p>
            <a:pPr>
              <a:spcBef>
                <a:spcPts val="900"/>
              </a:spcBef>
            </a:pPr>
            <a:r>
              <a:rPr lang="en-GB" sz="1200" b="1" dirty="0" err="1"/>
              <a:t>Biochar</a:t>
            </a:r>
            <a:r>
              <a:rPr lang="en-GB" sz="1200" dirty="0"/>
              <a:t>: </a:t>
            </a:r>
            <a:r>
              <a:rPr lang="en-GB" sz="1200" dirty="0" err="1"/>
              <a:t>energiproduktion</a:t>
            </a:r>
            <a:r>
              <a:rPr lang="en-GB" sz="1200" dirty="0"/>
              <a:t>/soil conditioner</a:t>
            </a:r>
          </a:p>
          <a:p>
            <a:pPr>
              <a:spcBef>
                <a:spcPts val="900"/>
              </a:spcBef>
            </a:pPr>
            <a:r>
              <a:rPr lang="da-DK" sz="1200" b="1" dirty="0"/>
              <a:t>. . 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718" y="1116051"/>
            <a:ext cx="4225114" cy="32184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20372" y="4334505"/>
            <a:ext cx="985504" cy="1096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800">
              <a:lnSpc>
                <a:spcPct val="95000"/>
              </a:lnSpc>
            </a:pPr>
            <a:r>
              <a:rPr lang="da-DK" sz="750" dirty="0">
                <a:solidFill>
                  <a:srgbClr val="000000"/>
                </a:solidFill>
                <a:latin typeface="AU Passata"/>
              </a:rPr>
              <a:t>Schoumans et al. 2015</a:t>
            </a:r>
            <a:endParaRPr lang="en-GB" sz="750" dirty="0">
              <a:solidFill>
                <a:srgbClr val="000000"/>
              </a:solidFill>
              <a:latin typeface="AU Passat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0108" y="887802"/>
            <a:ext cx="2756333" cy="1535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800">
              <a:lnSpc>
                <a:spcPct val="95000"/>
              </a:lnSpc>
            </a:pPr>
            <a:r>
              <a:rPr lang="da-DK" sz="1050" b="1" i="1" dirty="0">
                <a:solidFill>
                  <a:srgbClr val="000000"/>
                </a:solidFill>
                <a:latin typeface="AU Passata"/>
              </a:rPr>
              <a:t>Oversigt:</a:t>
            </a:r>
            <a:r>
              <a:rPr lang="da-DK" sz="1050" b="1" dirty="0">
                <a:solidFill>
                  <a:srgbClr val="000000"/>
                </a:solidFill>
                <a:latin typeface="AU Passata"/>
              </a:rPr>
              <a:t> genvinding af P fra husdyrgødning</a:t>
            </a:r>
            <a:endParaRPr lang="en-GB" sz="1050" b="1" dirty="0">
              <a:solidFill>
                <a:srgbClr val="000000"/>
              </a:solidFill>
              <a:latin typeface="AU Passat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0736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U Passat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U Passat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U Passat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U Passata" pitchFamily="34" charset="0"/>
              </a:defRPr>
            </a:lvl9pPr>
          </a:lstStyle>
          <a:p>
            <a:pPr eaLnBrk="1" hangingPunct="1"/>
            <a:fld id="{38F59E6D-4E6A-41FC-A5E2-345D7BE7500F}" type="slidenum">
              <a:rPr lang="da-DK" altLang="da-DK" sz="1100" smtClean="0">
                <a:solidFill>
                  <a:schemeClr val="bg2"/>
                </a:solidFill>
              </a:rPr>
              <a:pPr eaLnBrk="1" hangingPunct="1"/>
              <a:t>2</a:t>
            </a:fld>
            <a:endParaRPr lang="da-DK" altLang="da-DK" sz="1100" dirty="0" smtClean="0">
              <a:solidFill>
                <a:schemeClr val="bg2"/>
              </a:solidFill>
            </a:endParaRPr>
          </a:p>
        </p:txBody>
      </p:sp>
      <p:sp>
        <p:nvSpPr>
          <p:cNvPr id="12291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altLang="da-DK" dirty="0" smtClean="0"/>
              <a:t>5 delelementer</a:t>
            </a:r>
          </a:p>
          <a:p>
            <a:pPr marL="0" indent="0">
              <a:buNone/>
            </a:pPr>
            <a:r>
              <a:rPr lang="da-DK" altLang="da-DK" dirty="0" smtClean="0"/>
              <a:t>	A) Basisfakta om fosfor</a:t>
            </a:r>
          </a:p>
          <a:p>
            <a:pPr marL="0" indent="0">
              <a:buNone/>
            </a:pPr>
            <a:r>
              <a:rPr lang="da-DK" altLang="da-DK" dirty="0"/>
              <a:t>	B</a:t>
            </a:r>
            <a:r>
              <a:rPr lang="da-DK" altLang="da-DK" dirty="0" smtClean="0"/>
              <a:t>) Fosfor som begrænset ressource</a:t>
            </a:r>
          </a:p>
          <a:p>
            <a:pPr marL="0" indent="0">
              <a:buNone/>
            </a:pPr>
            <a:r>
              <a:rPr lang="da-DK" altLang="da-DK" dirty="0"/>
              <a:t>	C</a:t>
            </a:r>
            <a:r>
              <a:rPr lang="da-DK" altLang="da-DK" dirty="0" smtClean="0"/>
              <a:t>) Dansk landbrugs anvendelse af fosfor og betydningen heraf</a:t>
            </a:r>
          </a:p>
          <a:p>
            <a:pPr marL="0" indent="0">
              <a:buNone/>
            </a:pPr>
            <a:r>
              <a:rPr lang="da-DK" altLang="da-DK" dirty="0"/>
              <a:t>	</a:t>
            </a:r>
            <a:r>
              <a:rPr lang="da-DK" altLang="da-DK" dirty="0" smtClean="0"/>
              <a:t> D) Udledning til miljøet af fosfor i Danmark</a:t>
            </a:r>
          </a:p>
          <a:p>
            <a:pPr marL="0" indent="0">
              <a:buNone/>
            </a:pPr>
            <a:r>
              <a:rPr lang="da-DK" altLang="da-DK" dirty="0"/>
              <a:t>	E</a:t>
            </a:r>
            <a:r>
              <a:rPr lang="da-DK" altLang="da-DK" dirty="0" smtClean="0"/>
              <a:t>) Konsekvenser af udledning af fosfor til vandmiljøet</a:t>
            </a:r>
            <a:endParaRPr lang="da-DK" altLang="da-DK" dirty="0"/>
          </a:p>
          <a:p>
            <a:pPr marL="0" indent="0">
              <a:buNone/>
            </a:pPr>
            <a:endParaRPr lang="da-DK" altLang="da-DK" dirty="0" smtClean="0"/>
          </a:p>
          <a:p>
            <a:pPr marL="0" indent="0">
              <a:buNone/>
            </a:pPr>
            <a:r>
              <a:rPr lang="da-DK" altLang="da-DK" dirty="0" smtClean="0"/>
              <a:t>Alle delelementer undtagen B vil blive baseret på analysen fra 2016, men opdateret med evt. ny viden.</a:t>
            </a:r>
          </a:p>
        </p:txBody>
      </p:sp>
      <p:sp>
        <p:nvSpPr>
          <p:cNvPr id="1229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 cap="none" dirty="0" smtClean="0"/>
              <a:t>Arbejdspakke 1</a:t>
            </a:r>
          </a:p>
        </p:txBody>
      </p:sp>
    </p:spTree>
    <p:extLst>
      <p:ext uri="{BB962C8B-B14F-4D97-AF65-F5344CB8AC3E}">
        <p14:creationId xmlns:p14="http://schemas.microsoft.com/office/powerpoint/2010/main" val="68821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sz="2000" b="1" dirty="0"/>
              <a:t>- Fosfor som nødvendig for planters udvikling</a:t>
            </a:r>
          </a:p>
          <a:p>
            <a:pPr marL="0" indent="0">
              <a:buNone/>
            </a:pPr>
            <a:r>
              <a:rPr lang="da-DK" sz="2000" b="1" dirty="0"/>
              <a:t>- Planternes </a:t>
            </a:r>
            <a:r>
              <a:rPr lang="da-DK" sz="2000" b="1" dirty="0" smtClean="0"/>
              <a:t>optagelse</a:t>
            </a:r>
            <a:endParaRPr lang="da-DK" sz="2000" b="1" dirty="0"/>
          </a:p>
          <a:p>
            <a:pPr marL="0" indent="0">
              <a:buNone/>
            </a:pPr>
            <a:r>
              <a:rPr lang="da-DK" sz="2000" b="1" dirty="0"/>
              <a:t>- Fosfor som livsnødvendigt næringsstof for husdyr</a:t>
            </a:r>
          </a:p>
          <a:p>
            <a:pPr marL="0" indent="0">
              <a:buNone/>
            </a:pPr>
            <a:r>
              <a:rPr lang="da-DK" sz="2000" b="1" dirty="0"/>
              <a:t>- Fosfors binding i jord</a:t>
            </a:r>
          </a:p>
          <a:p>
            <a:pPr marL="0" indent="0">
              <a:buNone/>
            </a:pPr>
            <a:r>
              <a:rPr lang="da-DK" sz="2000" b="1" dirty="0"/>
              <a:t>- Forskelle mellem fosfor og kvælstof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7338" y="862888"/>
            <a:ext cx="8564562" cy="410882"/>
          </a:xfrm>
        </p:spPr>
        <p:txBody>
          <a:bodyPr/>
          <a:lstStyle/>
          <a:p>
            <a:r>
              <a:rPr lang="da-DK" dirty="0"/>
              <a:t>1A - Basisfakta om </a:t>
            </a:r>
            <a:r>
              <a:rPr lang="da-DK" dirty="0" smtClean="0"/>
              <a:t>fosfor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24871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000" b="1" dirty="0"/>
              <a:t>- Anvendelse i foder (og i husdyrgødning)</a:t>
            </a:r>
          </a:p>
          <a:p>
            <a:r>
              <a:rPr lang="da-DK" sz="2000" b="1" dirty="0"/>
              <a:t>- Anvendelse i handelsgødning</a:t>
            </a:r>
          </a:p>
          <a:p>
            <a:r>
              <a:rPr lang="da-DK" sz="2000" b="1" dirty="0"/>
              <a:t>- Anvendelse i affald, der bruges på markerne</a:t>
            </a:r>
          </a:p>
          <a:p>
            <a:r>
              <a:rPr lang="da-DK" sz="2000" b="1" dirty="0"/>
              <a:t>- Forventet udvikling i P i husdyrgødning og planternes optag</a:t>
            </a:r>
          </a:p>
          <a:p>
            <a:r>
              <a:rPr lang="da-DK" sz="2000" b="1" dirty="0"/>
              <a:t>- Områder med fosfor overskud og underskud</a:t>
            </a:r>
          </a:p>
          <a:p>
            <a:endParaRPr lang="da-DK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7338" y="556907"/>
            <a:ext cx="8564562" cy="716863"/>
          </a:xfrm>
        </p:spPr>
        <p:txBody>
          <a:bodyPr/>
          <a:lstStyle/>
          <a:p>
            <a:r>
              <a:rPr lang="da-DK" dirty="0"/>
              <a:t>1C - </a:t>
            </a:r>
            <a:r>
              <a:rPr lang="da-DK" sz="2400" dirty="0"/>
              <a:t>Dansk landbrugs anvendelse af fosfor og betydningen heraf</a:t>
            </a:r>
          </a:p>
        </p:txBody>
      </p:sp>
    </p:spTree>
    <p:extLst>
      <p:ext uri="{BB962C8B-B14F-4D97-AF65-F5344CB8AC3E}">
        <p14:creationId xmlns:p14="http://schemas.microsoft.com/office/powerpoint/2010/main" val="2292922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Content Placeholder 3" descr="O:\ST_BIOS-Afdeling-FEVO\VAF-RAPP\Loop-16\Figurer\Fra Grafisk\LA16_Fig08_01_17cm.eps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91530"/>
            <a:ext cx="8244916" cy="360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243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Content Placeholder 3" descr="O:\ST_BIOS-Afdeling-FEVO\VAF-RAPP\Loop-16\Figurer\Fra Grafisk\LA16_Fig08_04.eps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75506"/>
            <a:ext cx="6768752" cy="3744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99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000" b="1" dirty="0"/>
              <a:t>- Sammenhængen mellem fosforoverskud og fosforudledning fra landbrugsjord, herunder betydning af jordens fosforindhold for tabet af fosfor til vandmiljøet</a:t>
            </a:r>
          </a:p>
          <a:p>
            <a:r>
              <a:rPr lang="da-DK" sz="2000" b="1" dirty="0"/>
              <a:t>- Størrelse og kildeopdeling af udledningen i de enkelte områder</a:t>
            </a:r>
          </a:p>
          <a:p>
            <a:r>
              <a:rPr lang="da-DK" sz="2000" b="1" dirty="0"/>
              <a:t>- Forventet udvikling uden yderligere initiativer </a:t>
            </a:r>
          </a:p>
          <a:p>
            <a:endParaRPr lang="da-DK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7338" y="865068"/>
            <a:ext cx="8564562" cy="408702"/>
          </a:xfrm>
        </p:spPr>
        <p:txBody>
          <a:bodyPr/>
          <a:lstStyle/>
          <a:p>
            <a:r>
              <a:rPr lang="da-DK" dirty="0"/>
              <a:t>1D - </a:t>
            </a:r>
            <a:r>
              <a:rPr lang="da-DK" sz="2400" dirty="0"/>
              <a:t>Udledning til miljøet af fosfor i </a:t>
            </a:r>
            <a:r>
              <a:rPr lang="da-DK" sz="2400" dirty="0" smtClean="0"/>
              <a:t>Danmark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0229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7704" y="-848630"/>
            <a:ext cx="4932548" cy="568863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flipV="1">
            <a:off x="287338" y="1273769"/>
            <a:ext cx="8564562" cy="45719"/>
          </a:xfrm>
        </p:spPr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8371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000" b="1" dirty="0" smtClean="0"/>
              <a:t>- De </a:t>
            </a:r>
            <a:r>
              <a:rPr lang="da-DK" sz="2000" b="1" dirty="0"/>
              <a:t>mulige konsekvenser (hvad kan der ske)</a:t>
            </a:r>
          </a:p>
          <a:p>
            <a:r>
              <a:rPr lang="da-DK" sz="2000" b="1" dirty="0"/>
              <a:t>- Det komplicerede samspil med kvælstof</a:t>
            </a:r>
          </a:p>
          <a:p>
            <a:r>
              <a:rPr lang="da-DK" sz="2000" b="1" dirty="0"/>
              <a:t>- Hvorfor er vi særligt bekymrede for fosfor i forhold til søer og fosforfølsomme fjorde og kystvande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7338" y="556907"/>
            <a:ext cx="8564562" cy="716863"/>
          </a:xfrm>
        </p:spPr>
        <p:txBody>
          <a:bodyPr/>
          <a:lstStyle/>
          <a:p>
            <a:r>
              <a:rPr lang="da-DK" dirty="0"/>
              <a:t>1E- </a:t>
            </a:r>
            <a:r>
              <a:rPr lang="da-DK" sz="2400" dirty="0"/>
              <a:t>Konsekvenser af udledning af fosfor til </a:t>
            </a:r>
            <a:r>
              <a:rPr lang="da-DK" sz="2400" dirty="0" smtClean="0"/>
              <a:t>vandmiljøet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303406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DNEW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33807295958114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33807296018225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338072960646314"/>
</p:tagLst>
</file>

<file path=ppt/theme/theme1.xml><?xml version="1.0" encoding="utf-8"?>
<a:theme xmlns:a="http://schemas.openxmlformats.org/drawingml/2006/main" name="AU 16-9">
  <a:themeElements>
    <a:clrScheme name="05 AU Green">
      <a:dk1>
        <a:srgbClr val="000000"/>
      </a:dk1>
      <a:lt1>
        <a:srgbClr val="FFFFFF"/>
      </a:lt1>
      <a:dk2>
        <a:srgbClr val="458A0E"/>
      </a:dk2>
      <a:lt2>
        <a:srgbClr val="65AE21"/>
      </a:lt2>
      <a:accent1>
        <a:srgbClr val="0A1449"/>
      </a:accent1>
      <a:accent2>
        <a:srgbClr val="102970"/>
      </a:accent2>
      <a:accent3>
        <a:srgbClr val="87D1F4"/>
      </a:accent3>
      <a:accent4>
        <a:srgbClr val="33525F"/>
      </a:accent4>
      <a:accent5>
        <a:srgbClr val="548195"/>
      </a:accent5>
      <a:accent6>
        <a:srgbClr val="C6C6C6"/>
      </a:accent6>
      <a:hlink>
        <a:srgbClr val="03428E"/>
      </a:hlink>
      <a:folHlink>
        <a:srgbClr val="03428E"/>
      </a:folHlink>
    </a:clrScheme>
    <a:fontScheme name="AU Passata">
      <a:majorFont>
        <a:latin typeface="AU Passata"/>
        <a:ea typeface=""/>
        <a:cs typeface=""/>
      </a:majorFont>
      <a:minorFont>
        <a:latin typeface="AU Passa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sz="16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ts val="36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95000"/>
          </a:lnSpc>
          <a:defRPr sz="1600"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U PowerPoint Template 16-9.potx" id="{234782DB-C278-45E6-928C-2AB72BED65C7}" vid="{F0A7CC2E-FEA1-4778-96E3-ADB5CB336C60}"/>
    </a:ext>
  </a:extLst>
</a:theme>
</file>

<file path=ppt/theme/theme2.xml><?xml version="1.0" encoding="utf-8"?>
<a:theme xmlns:a="http://schemas.openxmlformats.org/drawingml/2006/main" name="AU 16:9">
  <a:themeElements>
    <a:clrScheme name="AU_Blue">
      <a:dk1>
        <a:srgbClr val="000000"/>
      </a:dk1>
      <a:lt1>
        <a:srgbClr val="FFFFFF"/>
      </a:lt1>
      <a:dk2>
        <a:srgbClr val="002546"/>
      </a:dk2>
      <a:lt2>
        <a:srgbClr val="002546"/>
      </a:lt2>
      <a:accent1>
        <a:srgbClr val="0A1439"/>
      </a:accent1>
      <a:accent2>
        <a:srgbClr val="183D83"/>
      </a:accent2>
      <a:accent3>
        <a:srgbClr val="87D1F4"/>
      </a:accent3>
      <a:accent4>
        <a:srgbClr val="33525F"/>
      </a:accent4>
      <a:accent5>
        <a:srgbClr val="548195"/>
      </a:accent5>
      <a:accent6>
        <a:srgbClr val="C6C6C6"/>
      </a:accent6>
      <a:hlink>
        <a:srgbClr val="03428E"/>
      </a:hlink>
      <a:folHlink>
        <a:srgbClr val="03428E"/>
      </a:folHlink>
    </a:clrScheme>
    <a:fontScheme name="AU Passata">
      <a:majorFont>
        <a:latin typeface="AU Passata"/>
        <a:ea typeface=""/>
        <a:cs typeface=""/>
      </a:majorFont>
      <a:minorFont>
        <a:latin typeface="AU Passa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sz="1600" b="0" i="0" u="none" strike="noStrike" cap="none" normalizeH="0" baseline="0" dirty="0" err="1">
            <a:ln>
              <a:noFill/>
            </a:ln>
            <a:solidFill>
              <a:schemeClr val="bg1"/>
            </a:solidFill>
            <a:effectLst/>
            <a:latin typeface="AU Passat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ts val="36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95000"/>
          </a:lnSpc>
          <a:defRPr sz="1600" dirty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U PowerPoint Template 16-9.potx" id="{7A6F7BDC-B87C-43B1-A03F-8FC29EB8E4AA}" vid="{0342C178-0357-4DD1-B9D7-A15D067ACA9C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542</Words>
  <Application>Microsoft Office PowerPoint</Application>
  <PresentationFormat>On-screen Show (16:9)</PresentationFormat>
  <Paragraphs>83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AU Passata Light</vt:lpstr>
      <vt:lpstr>Calibri</vt:lpstr>
      <vt:lpstr>Georgia</vt:lpstr>
      <vt:lpstr>AU Passata</vt:lpstr>
      <vt:lpstr>AU Peto</vt:lpstr>
      <vt:lpstr>Wingdings 3</vt:lpstr>
      <vt:lpstr>AU 16-9</vt:lpstr>
      <vt:lpstr>AU 16:9</vt:lpstr>
      <vt:lpstr>Arbejdspakke 1</vt:lpstr>
      <vt:lpstr>Arbejdspakke 1</vt:lpstr>
      <vt:lpstr>1A - Basisfakta om fosfor</vt:lpstr>
      <vt:lpstr>1C - Dansk landbrugs anvendelse af fosfor og betydningen heraf</vt:lpstr>
      <vt:lpstr>PowerPoint Presentation</vt:lpstr>
      <vt:lpstr>PowerPoint Presentation</vt:lpstr>
      <vt:lpstr>1D - Udledning til miljøet af fosfor i Danmark</vt:lpstr>
      <vt:lpstr>PowerPoint Presentation</vt:lpstr>
      <vt:lpstr>1E- Konsekvenser af udledning af fosfor til vandmiljøet</vt:lpstr>
      <vt:lpstr>WP 1B Fosfor som knap ressource</vt:lpstr>
      <vt:lpstr>Udvinding og reserver af mineralsk P</vt:lpstr>
      <vt:lpstr>udvikling i forbrug af mineralsk P</vt:lpstr>
      <vt:lpstr>udvikling i forbrug af mineralsk P</vt:lpstr>
      <vt:lpstr>P-kilder i DK med potentiale for genanvendelse</vt:lpstr>
      <vt:lpstr>Genanvendelse fra forskellige P-kilder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2014-07-02T12:42:59Z</dcterms:created>
  <dcterms:modified xsi:type="dcterms:W3CDTF">2018-03-08T11:37:06Z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SD_ShowDocumentInfo">
    <vt:lpwstr>True</vt:lpwstr>
  </property>
  <property fmtid="{D5CDD505-2E9C-101B-9397-08002B2CF9AE}" pid="4" name="SD_DocumentLanguageString">
    <vt:lpwstr>Dansk</vt:lpwstr>
  </property>
  <property fmtid="{D5CDD505-2E9C-101B-9397-08002B2CF9AE}" pid="5" name="SD_CtlText_Usersettings_Userprofile">
    <vt:lpwstr>DCE</vt:lpwstr>
  </property>
  <property fmtid="{D5CDD505-2E9C-101B-9397-08002B2CF9AE}" pid="6" name="SD_CtlText_Generelt_Event">
    <vt:lpwstr/>
  </property>
  <property fmtid="{D5CDD505-2E9C-101B-9397-08002B2CF9AE}" pid="7" name="SD_UserprofileName">
    <vt:lpwstr>DCE</vt:lpwstr>
  </property>
  <property fmtid="{D5CDD505-2E9C-101B-9397-08002B2CF9AE}" pid="8" name="SD_RedigerEnhedsinfo">
    <vt:lpwstr>Nej</vt:lpwstr>
  </property>
  <property fmtid="{D5CDD505-2E9C-101B-9397-08002B2CF9AE}" pid="9" name="SD_USR_Name">
    <vt:lpwstr/>
  </property>
  <property fmtid="{D5CDD505-2E9C-101B-9397-08002B2CF9AE}" pid="10" name="SD_USR_Title">
    <vt:lpwstr/>
  </property>
  <property fmtid="{D5CDD505-2E9C-101B-9397-08002B2CF9AE}" pid="11" name="SD_USR_DirectPhone">
    <vt:lpwstr/>
  </property>
  <property fmtid="{D5CDD505-2E9C-101B-9397-08002B2CF9AE}" pid="12" name="SD_USR_Personsøger">
    <vt:lpwstr/>
  </property>
  <property fmtid="{D5CDD505-2E9C-101B-9397-08002B2CF9AE}" pid="13" name="SD_USR_PrivatePhone">
    <vt:lpwstr/>
  </property>
  <property fmtid="{D5CDD505-2E9C-101B-9397-08002B2CF9AE}" pid="14" name="SD_USR_Mobile">
    <vt:lpwstr/>
  </property>
  <property fmtid="{D5CDD505-2E9C-101B-9397-08002B2CF9AE}" pid="15" name="SD_USR_DirectFax">
    <vt:lpwstr/>
  </property>
  <property fmtid="{D5CDD505-2E9C-101B-9397-08002B2CF9AE}" pid="16" name="SD_USR_Email">
    <vt:lpwstr/>
  </property>
  <property fmtid="{D5CDD505-2E9C-101B-9397-08002B2CF9AE}" pid="17" name="SD_USR_www">
    <vt:lpwstr/>
  </property>
  <property fmtid="{D5CDD505-2E9C-101B-9397-08002B2CF9AE}" pid="18" name="SD_USR_Department">
    <vt:lpwstr/>
  </property>
  <property fmtid="{D5CDD505-2E9C-101B-9397-08002B2CF9AE}" pid="19" name="SD_Logofarve">
    <vt:lpwstr>Blåt</vt:lpwstr>
  </property>
  <property fmtid="{D5CDD505-2E9C-101B-9397-08002B2CF9AE}" pid="20" name="SD_OFF_MainName">
    <vt:lpwstr>Aarhus_x000d_
Universitet_x000d_
DCE - Nationalt Center for Miljø og Energi</vt:lpwstr>
  </property>
  <property fmtid="{D5CDD505-2E9C-101B-9397-08002B2CF9AE}" pid="21" name="SD_OFF_Name">
    <vt:lpwstr>DCE - Nationalt Center for Miljø og Energi</vt:lpwstr>
  </property>
  <property fmtid="{D5CDD505-2E9C-101B-9397-08002B2CF9AE}" pid="22" name="SD_OFF_OfficeID">
    <vt:lpwstr>Frederiksborgvej 399_x000d_
Postboks 358_x000d_
4000 Roskilde</vt:lpwstr>
  </property>
  <property fmtid="{D5CDD505-2E9C-101B-9397-08002B2CF9AE}" pid="23" name="SD_OFF_Phone">
    <vt:lpwstr>8715 5000</vt:lpwstr>
  </property>
  <property fmtid="{D5CDD505-2E9C-101B-9397-08002B2CF9AE}" pid="24" name="SD_OFF_Fax">
    <vt:lpwstr>87152068</vt:lpwstr>
  </property>
  <property fmtid="{D5CDD505-2E9C-101B-9397-08002B2CF9AE}" pid="25" name="SD_OFF_Email">
    <vt:lpwstr>dce@au.dk</vt:lpwstr>
  </property>
  <property fmtid="{D5CDD505-2E9C-101B-9397-08002B2CF9AE}" pid="26" name="SD_OFF_OfficeWww">
    <vt:lpwstr>dce.au.dk</vt:lpwstr>
  </property>
  <property fmtid="{D5CDD505-2E9C-101B-9397-08002B2CF9AE}" pid="27" name="SD_USR_EAN">
    <vt:lpwstr>5798000867000</vt:lpwstr>
  </property>
  <property fmtid="{D5CDD505-2E9C-101B-9397-08002B2CF9AE}" pid="28" name="SD_OFF_Sted">
    <vt:lpwstr/>
  </property>
  <property fmtid="{D5CDD505-2E9C-101B-9397-08002B2CF9AE}" pid="29" name="SD_OFF_CVR">
    <vt:lpwstr>31119103</vt:lpwstr>
  </property>
  <property fmtid="{D5CDD505-2E9C-101B-9397-08002B2CF9AE}" pid="30" name="SD_USR_Pnr">
    <vt:lpwstr>1005175654</vt:lpwstr>
  </property>
  <property fmtid="{D5CDD505-2E9C-101B-9397-08002B2CF9AE}" pid="31" name="DocumentInfoFinished">
    <vt:lpwstr>True</vt:lpwstr>
  </property>
  <property fmtid="{D5CDD505-2E9C-101B-9397-08002B2CF9AE}" pid="32" name="SD_DocumentLanguage">
    <vt:lpwstr>da-DK</vt:lpwstr>
  </property>
  <property fmtid="{D5CDD505-2E9C-101B-9397-08002B2CF9AE}" pid="33" name="sdDocumentDate">
    <vt:lpwstr>42047</vt:lpwstr>
  </property>
  <property fmtid="{D5CDD505-2E9C-101B-9397-08002B2CF9AE}" pid="34" name="sdDocumentDateFormat">
    <vt:lpwstr>da-DK:d. MMMM yyyy</vt:lpwstr>
  </property>
</Properties>
</file>