
<file path=[Content_Types].xml><?xml version="1.0" encoding="utf-8"?>
<Types xmlns="http://schemas.openxmlformats.org/package/2006/content-types">
  <Default Extension="bin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1" r:id="rId2"/>
    <p:sldId id="265" r:id="rId3"/>
    <p:sldId id="272" r:id="rId4"/>
    <p:sldId id="274" r:id="rId5"/>
    <p:sldId id="266" r:id="rId6"/>
    <p:sldId id="287" r:id="rId7"/>
    <p:sldId id="273" r:id="rId8"/>
    <p:sldId id="283" r:id="rId9"/>
    <p:sldId id="284" r:id="rId10"/>
    <p:sldId id="275" r:id="rId11"/>
    <p:sldId id="280" r:id="rId12"/>
    <p:sldId id="281" r:id="rId13"/>
    <p:sldId id="288" r:id="rId14"/>
    <p:sldId id="282" r:id="rId15"/>
    <p:sldId id="279" r:id="rId16"/>
    <p:sldId id="286" r:id="rId17"/>
    <p:sldId id="285" r:id="rId18"/>
    <p:sldId id="260" r:id="rId19"/>
  </p:sldIdLst>
  <p:sldSz cx="12188825" cy="6858000"/>
  <p:notesSz cx="6805613" cy="9944100"/>
  <p:embeddedFontLst>
    <p:embeddedFont>
      <p:font typeface="Georgia" panose="02040502050405020303" pitchFamily="18" charset="0"/>
      <p:regular r:id="rId22"/>
      <p:bold r:id="rId23"/>
      <p:italic r:id="rId24"/>
      <p:boldItalic r:id="rId25"/>
    </p:embeddedFont>
    <p:embeddedFont>
      <p:font typeface="Wingdings 3" panose="05040102010807070707" pitchFamily="18" charset="2"/>
      <p:regular r:id="rId26"/>
    </p:embeddedFont>
    <p:embeddedFont>
      <p:font typeface="AU Passata Light" panose="020B0303030902030804" pitchFamily="3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AU Passata" panose="020B0503030502030804" pitchFamily="34" charset="0"/>
      <p:regular r:id="rId33"/>
      <p:bold r:id="rId34"/>
    </p:embeddedFont>
    <p:embeddedFont>
      <p:font typeface="AU Peto" panose="040C0B07020602020301" pitchFamily="82" charset="0"/>
      <p:regular r:id="rId35"/>
      <p:bold r:id="rId36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93408" autoAdjust="0"/>
  </p:normalViewPr>
  <p:slideViewPr>
    <p:cSldViewPr snapToObjects="1" showGuides="1">
      <p:cViewPr varScale="1">
        <p:scale>
          <a:sx n="64" d="100"/>
          <a:sy n="64" d="100"/>
        </p:scale>
        <p:origin x="824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170" d="100"/>
          <a:sy n="170" d="100"/>
        </p:scale>
        <p:origin x="150" y="-2886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940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940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40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24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3448"/>
            <a:ext cx="5444490" cy="447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40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2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 smtClean="0">
                <a:solidFill>
                  <a:schemeClr val="bg1"/>
                </a:solidFill>
                <a:latin typeface="+mn-lt"/>
              </a:rPr>
              <a:t>8 marts 2018</a:t>
            </a: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54961" y="611156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 smtClean="0">
                <a:solidFill>
                  <a:schemeClr val="bg1"/>
                </a:solidFill>
                <a:latin typeface="+mn-lt"/>
              </a:rPr>
              <a:t>P-</a:t>
            </a:r>
            <a:r>
              <a:rPr lang="en-GB" sz="700" b="0" cap="all" baseline="0" dirty="0" err="1" smtClean="0">
                <a:solidFill>
                  <a:schemeClr val="bg1"/>
                </a:solidFill>
                <a:latin typeface="+mn-lt"/>
              </a:rPr>
              <a:t>syntese</a:t>
            </a: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513085833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09/03/2018</a:t>
            </a:fld>
            <a:r>
              <a:rPr lang="en-GB" dirty="0"/>
              <a:t>28/02/2018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09/03/2018</a:t>
            </a:fld>
            <a:r>
              <a:rPr lang="en-GB" dirty="0"/>
              <a:t>28/02/2018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09/03/2018</a:t>
            </a:fld>
            <a:r>
              <a:rPr lang="en-GB" dirty="0"/>
              <a:t>28/02/2018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09/03/2018</a:t>
            </a:fld>
            <a:r>
              <a:rPr lang="en-GB" dirty="0"/>
              <a:t>28/02/2018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09/03/2018</a:t>
            </a:fld>
            <a:r>
              <a:rPr lang="en-GB" dirty="0"/>
              <a:t>28/02/2018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09/03/2018</a:t>
            </a:fld>
            <a:r>
              <a:rPr lang="en-GB" dirty="0"/>
              <a:t>28/02/2018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09/03/2018</a:t>
            </a:fld>
            <a:r>
              <a:rPr lang="en-GB" dirty="0"/>
              <a:t>28/02/2018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09/03/2018</a:t>
            </a:fld>
            <a:r>
              <a:rPr lang="en-GB" dirty="0"/>
              <a:t>28/02/2018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09/03/2018</a:t>
            </a:fld>
            <a:r>
              <a:rPr lang="en-GB" dirty="0"/>
              <a:t>28/02/2018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09/03/2018</a:t>
            </a:fld>
            <a:r>
              <a:rPr lang="en-GB" dirty="0"/>
              <a:t>28/02/2018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en-GB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en-GB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en-GB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09/03/2018</a:t>
            </a:fld>
            <a:r>
              <a:rPr lang="en-GB" dirty="0"/>
              <a:t>28/02/2018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en-GB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Environmental Science</a:t>
            </a: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28 February 2018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Professor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Marianne Thomsen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809694138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09/03/2018</a:t>
            </a:fld>
            <a:r>
              <a:rPr lang="en-GB" dirty="0"/>
              <a:t>28/02/2018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65" cy="75756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09/03/2018</a:t>
            </a:fld>
            <a:r>
              <a:rPr lang="en-GB" dirty="0"/>
              <a:t>28/02/2018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Environmental Science</a:t>
            </a: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28 February 2018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Professor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Marianne Thomsen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861930429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09/03/2018</a:t>
            </a:fld>
            <a:r>
              <a:rPr lang="en-GB" dirty="0"/>
              <a:t>28/02/2018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09/03/2018</a:t>
            </a:fld>
            <a:r>
              <a:rPr lang="en-GB" dirty="0"/>
              <a:t>28/02/2018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09/03/2018</a:t>
            </a:fld>
            <a:r>
              <a:rPr lang="en-GB" dirty="0"/>
              <a:t>28/02/2018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Insert title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09/03/2018</a:t>
            </a:fld>
            <a:r>
              <a:rPr lang="en-GB" dirty="0"/>
              <a:t>28/02/2018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09/03/2018</a:t>
            </a:fld>
            <a:r>
              <a:rPr lang="en-GB" dirty="0"/>
              <a:t>28/02/2018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09/03/2018</a:t>
            </a:fld>
            <a:r>
              <a:rPr lang="en-GB" dirty="0"/>
              <a:t>28/02/2018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09/03/2018</a:t>
            </a:fld>
            <a:r>
              <a:rPr lang="en-GB" dirty="0"/>
              <a:t>28/02/2018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 level</a:t>
            </a:r>
            <a:endParaRPr lang="en-GB"/>
          </a:p>
          <a:p>
            <a:pPr lvl="6"/>
            <a:r>
              <a:rPr lang="en-GB" noProof="0" dirty="0"/>
              <a:t>7 level</a:t>
            </a:r>
            <a:endParaRPr lang="en-GB"/>
          </a:p>
          <a:p>
            <a:pPr lvl="7"/>
            <a:r>
              <a:rPr lang="en-GB" noProof="0" dirty="0"/>
              <a:t>8 level</a:t>
            </a:r>
            <a:endParaRPr lang="en-GB"/>
          </a:p>
          <a:p>
            <a:pPr lvl="8"/>
            <a:r>
              <a:rPr lang="en-GB" noProof="0" dirty="0"/>
              <a:t>9 level</a:t>
            </a:r>
            <a:endParaRPr lang="en-GB"/>
          </a:p>
        </p:txBody>
      </p:sp>
      <p:pic>
        <p:nvPicPr>
          <p:cNvPr id="523885943" name="SecondaryLogo_sort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611156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 smtClean="0">
                <a:solidFill>
                  <a:schemeClr val="tx1"/>
                </a:solidFill>
                <a:latin typeface="+mn-lt"/>
              </a:rPr>
              <a:t>P-</a:t>
            </a:r>
            <a:r>
              <a:rPr lang="en-GB" sz="700" b="0" cap="all" baseline="0" dirty="0" err="1" smtClean="0">
                <a:solidFill>
                  <a:schemeClr val="tx1"/>
                </a:solidFill>
                <a:latin typeface="+mn-lt"/>
              </a:rPr>
              <a:t>Syntese</a:t>
            </a:r>
            <a:endParaRPr lang="en-GB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 smtClean="0">
                <a:solidFill>
                  <a:schemeClr val="tx1"/>
                </a:solidFill>
                <a:latin typeface="+mn-lt"/>
              </a:rPr>
              <a:t>8. Marts </a:t>
            </a: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2018</a:t>
            </a: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en-GB" smtClean="0"/>
              <a:pPr/>
              <a:t>09/03/2018</a:t>
            </a:fld>
            <a:r>
              <a:rPr lang="en-GB"/>
              <a:t>28/02/2018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5838" y="1526698"/>
            <a:ext cx="10220325" cy="3573286"/>
          </a:xfrm>
        </p:spPr>
        <p:txBody>
          <a:bodyPr/>
          <a:lstStyle/>
          <a:p>
            <a:pPr lvl="0" algn="ctr"/>
            <a:r>
              <a:rPr lang="da-DK" dirty="0"/>
              <a:t>Værdikæder for </a:t>
            </a:r>
            <a:r>
              <a:rPr lang="da-DK" dirty="0" smtClean="0"/>
              <a:t>husdyrgødning </a:t>
            </a:r>
            <a:r>
              <a:rPr lang="da-DK" dirty="0"/>
              <a:t>og </a:t>
            </a:r>
            <a:r>
              <a:rPr lang="da-DK" dirty="0" smtClean="0"/>
              <a:t>bioaffald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sz="1800" dirty="0" smtClean="0"/>
              <a:t>Henrik B. Møller &amp; Marianne Thomsen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3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 genvinding fra husdyrgødning og fast bioaffald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F33A-FB94-4432-8A12-BE1AA20DD88D}" type="datetime1">
              <a:rPr lang="en-GB" smtClean="0"/>
              <a:t>09/03/2018</a:t>
            </a:fld>
            <a:r>
              <a:rPr lang="en-GB" smtClean="0"/>
              <a:t>28/02/2018</a:t>
            </a:r>
            <a:endParaRPr lang="en-GB" dirty="0"/>
          </a:p>
        </p:txBody>
      </p:sp>
      <p:graphicFrame>
        <p:nvGraphicFramePr>
          <p:cNvPr id="220" name="Table 2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001668"/>
              </p:ext>
            </p:extLst>
          </p:nvPr>
        </p:nvGraphicFramePr>
        <p:xfrm>
          <a:off x="477788" y="1916832"/>
          <a:ext cx="3429000" cy="1778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3611050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1400" b="1" dirty="0" smtClean="0">
                          <a:solidFill>
                            <a:schemeClr val="bg1"/>
                          </a:solidFill>
                        </a:rPr>
                        <a:t>Muligheder</a:t>
                      </a:r>
                      <a:endParaRPr lang="da-DK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059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Recirkulering af store mængder P fra  affaldsressourcer via</a:t>
                      </a:r>
                      <a:r>
                        <a:rPr lang="da-DK" sz="1400" baseline="0" dirty="0" smtClean="0"/>
                        <a:t> biogas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826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Billig</a:t>
                      </a:r>
                      <a:r>
                        <a:rPr lang="da-DK" sz="1400" baseline="0" dirty="0" smtClean="0"/>
                        <a:t> separation af fosfor – stordriftsfordele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069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Billig transport og</a:t>
                      </a:r>
                      <a:r>
                        <a:rPr lang="da-DK" sz="1400" baseline="0" dirty="0" smtClean="0"/>
                        <a:t> omfordeling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844925"/>
                  </a:ext>
                </a:extLst>
              </a:tr>
            </a:tbl>
          </a:graphicData>
        </a:graphic>
      </p:graphicFrame>
      <p:pic>
        <p:nvPicPr>
          <p:cNvPr id="221" name="Picture 2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188" y="1700808"/>
            <a:ext cx="6832826" cy="4472651"/>
          </a:xfrm>
          <a:prstGeom prst="rect">
            <a:avLst/>
          </a:prstGeom>
        </p:spPr>
      </p:pic>
      <p:graphicFrame>
        <p:nvGraphicFramePr>
          <p:cNvPr id="222" name="Table 2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697047"/>
              </p:ext>
            </p:extLst>
          </p:nvPr>
        </p:nvGraphicFramePr>
        <p:xfrm>
          <a:off x="477788" y="3789040"/>
          <a:ext cx="3429000" cy="2358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361105038"/>
                    </a:ext>
                  </a:extLst>
                </a:gridCol>
              </a:tblGrid>
              <a:tr h="332548">
                <a:tc>
                  <a:txBody>
                    <a:bodyPr/>
                    <a:lstStyle/>
                    <a:p>
                      <a:r>
                        <a:rPr lang="da-DK" sz="1400" b="1" dirty="0" smtClean="0"/>
                        <a:t>Udfordringer</a:t>
                      </a:r>
                      <a:endParaRPr lang="da-DK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059150"/>
                  </a:ext>
                </a:extLst>
              </a:tr>
              <a:tr h="1080782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Ændring</a:t>
                      </a:r>
                      <a:r>
                        <a:rPr lang="da-DK" sz="1400" baseline="0" dirty="0" smtClean="0"/>
                        <a:t> af N/P forhold ved tilsætning af affald gør at P loft rammes før N loft for husdyrbrug – især undtagelses brug (kvæg)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826228"/>
                  </a:ext>
                </a:extLst>
              </a:tr>
              <a:tr h="831371"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Ny P lovgivning og arealer</a:t>
                      </a:r>
                      <a:r>
                        <a:rPr lang="da-DK" sz="1400" baseline="0" dirty="0" smtClean="0"/>
                        <a:t> med skærpede P krav samt mere P der recirkuleres kan gøre det svært for biogasanlæg at finde aftagere 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069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94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 genvinding fra husdyrgødning og fast bioaffald via biogasanlæg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F33A-FB94-4432-8A12-BE1AA20DD88D}" type="datetime1">
              <a:rPr lang="en-GB" smtClean="0"/>
              <a:t>09/03/2018</a:t>
            </a:fld>
            <a:r>
              <a:rPr lang="en-GB" smtClean="0"/>
              <a:t>28/02/2018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066119" y="5434758"/>
            <a:ext cx="3924729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 smtClean="0">
                <a:latin typeface="+mn-lt"/>
              </a:rPr>
              <a:t>Møller, HB. 2016: Data fra biogas </a:t>
            </a:r>
            <a:r>
              <a:rPr lang="da-DK" sz="1600" dirty="0" err="1" smtClean="0">
                <a:latin typeface="+mn-lt"/>
              </a:rPr>
              <a:t>taskforce</a:t>
            </a:r>
            <a:r>
              <a:rPr lang="da-DK" sz="1600" dirty="0" smtClean="0">
                <a:latin typeface="+mn-lt"/>
              </a:rPr>
              <a:t>.</a:t>
            </a:r>
            <a:endParaRPr lang="da-DK" sz="1600" dirty="0">
              <a:latin typeface="+mn-lt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985839" y="1959244"/>
            <a:ext cx="4608512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kern="0" dirty="0" err="1" smtClean="0"/>
              <a:t>Højt</a:t>
            </a:r>
            <a:r>
              <a:rPr lang="en-US" kern="0" dirty="0" smtClean="0"/>
              <a:t> N/P </a:t>
            </a:r>
            <a:r>
              <a:rPr lang="en-US" kern="0" dirty="0" err="1" smtClean="0"/>
              <a:t>indhold</a:t>
            </a:r>
            <a:r>
              <a:rPr lang="en-US" kern="0" dirty="0" smtClean="0"/>
              <a:t> </a:t>
            </a:r>
            <a:r>
              <a:rPr lang="en-US" kern="0" dirty="0" err="1" smtClean="0"/>
              <a:t>bliver</a:t>
            </a:r>
            <a:r>
              <a:rPr lang="en-US" kern="0" dirty="0" smtClean="0"/>
              <a:t> et </a:t>
            </a:r>
            <a:r>
              <a:rPr lang="en-US" kern="0" dirty="0" err="1" smtClean="0"/>
              <a:t>mål</a:t>
            </a:r>
            <a:r>
              <a:rPr lang="en-US" kern="0" dirty="0" smtClean="0"/>
              <a:t> </a:t>
            </a:r>
            <a:r>
              <a:rPr lang="en-US" kern="0" dirty="0" err="1" smtClean="0"/>
              <a:t>på</a:t>
            </a:r>
            <a:r>
              <a:rPr lang="en-US" kern="0" dirty="0" smtClean="0"/>
              <a:t> </a:t>
            </a:r>
            <a:r>
              <a:rPr lang="en-US" kern="0" dirty="0" err="1" smtClean="0"/>
              <a:t>biogasanlæg</a:t>
            </a:r>
            <a:r>
              <a:rPr lang="en-US" kern="0" dirty="0" smtClean="0"/>
              <a:t> </a:t>
            </a:r>
            <a:r>
              <a:rPr lang="en-US" kern="0" dirty="0" err="1" smtClean="0"/>
              <a:t>således</a:t>
            </a:r>
            <a:r>
              <a:rPr lang="en-US" kern="0" dirty="0" smtClean="0"/>
              <a:t> at P loft </a:t>
            </a:r>
            <a:r>
              <a:rPr lang="en-US" kern="0" dirty="0" err="1" smtClean="0"/>
              <a:t>ikke</a:t>
            </a:r>
            <a:r>
              <a:rPr lang="en-US" kern="0" dirty="0" smtClean="0"/>
              <a:t> </a:t>
            </a:r>
            <a:r>
              <a:rPr lang="en-US" kern="0" dirty="0" err="1" smtClean="0"/>
              <a:t>rammes</a:t>
            </a:r>
            <a:r>
              <a:rPr lang="en-US" kern="0" dirty="0" smtClean="0"/>
              <a:t> </a:t>
            </a:r>
            <a:r>
              <a:rPr lang="en-US" kern="0" dirty="0" err="1" smtClean="0"/>
              <a:t>før</a:t>
            </a:r>
            <a:r>
              <a:rPr lang="en-US" kern="0" dirty="0" smtClean="0"/>
              <a:t> N loft. </a:t>
            </a:r>
          </a:p>
          <a:p>
            <a:pPr lvl="1"/>
            <a:r>
              <a:rPr lang="en-US" kern="0" dirty="0" err="1" smtClean="0"/>
              <a:t>Det</a:t>
            </a:r>
            <a:r>
              <a:rPr lang="en-US" kern="0" dirty="0" smtClean="0"/>
              <a:t> </a:t>
            </a:r>
            <a:r>
              <a:rPr lang="en-US" kern="0" dirty="0" err="1" smtClean="0"/>
              <a:t>gennemsnitlige</a:t>
            </a:r>
            <a:r>
              <a:rPr lang="en-US" kern="0" dirty="0" smtClean="0"/>
              <a:t> N/P </a:t>
            </a:r>
            <a:r>
              <a:rPr lang="en-US" kern="0" dirty="0" err="1" smtClean="0"/>
              <a:t>indhold</a:t>
            </a:r>
            <a:r>
              <a:rPr lang="en-US" kern="0" dirty="0" smtClean="0"/>
              <a:t> </a:t>
            </a:r>
            <a:r>
              <a:rPr lang="en-US" kern="0" dirty="0" err="1" smtClean="0"/>
              <a:t>på</a:t>
            </a:r>
            <a:r>
              <a:rPr lang="en-US" kern="0" dirty="0" smtClean="0"/>
              <a:t> 13 </a:t>
            </a:r>
            <a:r>
              <a:rPr lang="en-US" kern="0" dirty="0" err="1" smtClean="0"/>
              <a:t>anlæg</a:t>
            </a:r>
            <a:r>
              <a:rPr lang="en-US" kern="0" dirty="0" smtClean="0"/>
              <a:t> </a:t>
            </a:r>
            <a:r>
              <a:rPr lang="en-US" kern="0" dirty="0" err="1" smtClean="0"/>
              <a:t>er</a:t>
            </a:r>
            <a:r>
              <a:rPr lang="en-US" kern="0" dirty="0" smtClean="0"/>
              <a:t> </a:t>
            </a:r>
            <a:r>
              <a:rPr lang="en-US" kern="0" dirty="0" err="1" smtClean="0"/>
              <a:t>målt</a:t>
            </a:r>
            <a:r>
              <a:rPr lang="en-US" kern="0" dirty="0" smtClean="0"/>
              <a:t> </a:t>
            </a:r>
            <a:r>
              <a:rPr lang="en-US" kern="0" dirty="0" err="1" smtClean="0"/>
              <a:t>til</a:t>
            </a:r>
            <a:r>
              <a:rPr lang="en-US" kern="0" dirty="0" smtClean="0"/>
              <a:t> 6,2</a:t>
            </a:r>
          </a:p>
          <a:p>
            <a:pPr lvl="1"/>
            <a:r>
              <a:rPr lang="da-DK" kern="0" dirty="0" smtClean="0"/>
              <a:t>For kvægbrug bliver N/P forholdet i gennemsnit ikke forværret men for nogle bliver det et stort problem</a:t>
            </a:r>
          </a:p>
          <a:p>
            <a:pPr lvl="1"/>
            <a:r>
              <a:rPr lang="en-US" kern="0" dirty="0" err="1" smtClean="0"/>
              <a:t>Generelt</a:t>
            </a:r>
            <a:r>
              <a:rPr lang="en-US" kern="0" dirty="0" smtClean="0"/>
              <a:t> </a:t>
            </a:r>
            <a:r>
              <a:rPr lang="en-US" kern="0" dirty="0" err="1" smtClean="0"/>
              <a:t>vil</a:t>
            </a:r>
            <a:r>
              <a:rPr lang="en-US" kern="0" dirty="0" smtClean="0"/>
              <a:t> N/P </a:t>
            </a:r>
            <a:r>
              <a:rPr lang="en-US" kern="0" dirty="0" err="1" smtClean="0"/>
              <a:t>forholdet</a:t>
            </a:r>
            <a:r>
              <a:rPr lang="en-US" kern="0" dirty="0" smtClean="0"/>
              <a:t> </a:t>
            </a:r>
            <a:r>
              <a:rPr lang="en-US" kern="0" dirty="0" err="1" smtClean="0"/>
              <a:t>blive</a:t>
            </a:r>
            <a:r>
              <a:rPr lang="en-US" kern="0" dirty="0" smtClean="0"/>
              <a:t>  </a:t>
            </a:r>
            <a:r>
              <a:rPr lang="en-US" kern="0" dirty="0" err="1" smtClean="0"/>
              <a:t>forbedret</a:t>
            </a:r>
            <a:r>
              <a:rPr lang="en-US" kern="0" dirty="0" smtClean="0"/>
              <a:t> for </a:t>
            </a:r>
            <a:r>
              <a:rPr lang="en-US" kern="0" dirty="0" err="1" smtClean="0"/>
              <a:t>svinebrug</a:t>
            </a:r>
            <a:r>
              <a:rPr lang="en-US" kern="0" dirty="0" smtClean="0"/>
              <a:t> </a:t>
            </a:r>
          </a:p>
          <a:p>
            <a:endParaRPr lang="en-GB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372" y="1844824"/>
            <a:ext cx="5832648" cy="339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Husdyrgødning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fosfor</a:t>
            </a:r>
            <a:r>
              <a:rPr lang="en-US" dirty="0" smtClean="0"/>
              <a:t> separation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F33A-FB94-4432-8A12-BE1AA20DD88D}" type="datetime1">
              <a:rPr lang="en-GB" smtClean="0"/>
              <a:t>09/03/2018</a:t>
            </a:fld>
            <a:r>
              <a:rPr lang="en-GB" smtClean="0"/>
              <a:t>28/02/2018</a:t>
            </a:r>
            <a:endParaRPr lang="en-GB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341189" y="1949988"/>
            <a:ext cx="4100461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kern="0" dirty="0" err="1" smtClean="0"/>
              <a:t>Flere</a:t>
            </a:r>
            <a:r>
              <a:rPr lang="en-US" kern="0" dirty="0" smtClean="0"/>
              <a:t> </a:t>
            </a:r>
            <a:r>
              <a:rPr lang="en-US" kern="0" dirty="0" err="1" smtClean="0"/>
              <a:t>velkendte</a:t>
            </a:r>
            <a:r>
              <a:rPr lang="en-US" kern="0" dirty="0" smtClean="0"/>
              <a:t> </a:t>
            </a:r>
            <a:r>
              <a:rPr lang="en-US" kern="0" dirty="0" err="1" smtClean="0"/>
              <a:t>teknologier</a:t>
            </a:r>
            <a:r>
              <a:rPr lang="en-US" kern="0" dirty="0" smtClean="0"/>
              <a:t>: </a:t>
            </a:r>
            <a:r>
              <a:rPr lang="en-US" kern="0" dirty="0" err="1" smtClean="0"/>
              <a:t>Dekantercentrifuge</a:t>
            </a:r>
            <a:r>
              <a:rPr lang="en-US" kern="0" dirty="0" smtClean="0"/>
              <a:t>, </a:t>
            </a:r>
            <a:r>
              <a:rPr lang="en-US" kern="0" dirty="0" err="1" smtClean="0"/>
              <a:t>kemisk</a:t>
            </a:r>
            <a:r>
              <a:rPr lang="en-US" kern="0" dirty="0" smtClean="0"/>
              <a:t> </a:t>
            </a:r>
            <a:r>
              <a:rPr lang="en-US" kern="0" dirty="0" err="1" smtClean="0"/>
              <a:t>fældning</a:t>
            </a:r>
            <a:r>
              <a:rPr lang="en-US" kern="0" dirty="0" smtClean="0"/>
              <a:t>, </a:t>
            </a:r>
            <a:r>
              <a:rPr lang="en-US" kern="0" dirty="0" err="1" smtClean="0"/>
              <a:t>skruepresse</a:t>
            </a:r>
            <a:r>
              <a:rPr lang="en-US" kern="0" dirty="0" smtClean="0"/>
              <a:t> </a:t>
            </a:r>
          </a:p>
          <a:p>
            <a:pPr lvl="1"/>
            <a:r>
              <a:rPr lang="en-US" kern="0" dirty="0" err="1" smtClean="0"/>
              <a:t>Effektivitet</a:t>
            </a:r>
            <a:r>
              <a:rPr lang="en-US" kern="0" dirty="0" smtClean="0"/>
              <a:t> </a:t>
            </a:r>
            <a:r>
              <a:rPr lang="en-US" kern="0" dirty="0" err="1" smtClean="0"/>
              <a:t>afhænger</a:t>
            </a:r>
            <a:r>
              <a:rPr lang="en-US" kern="0" dirty="0" smtClean="0"/>
              <a:t> </a:t>
            </a:r>
            <a:r>
              <a:rPr lang="en-US" kern="0" dirty="0" err="1" smtClean="0"/>
              <a:t>af</a:t>
            </a:r>
            <a:r>
              <a:rPr lang="en-US" kern="0" dirty="0" smtClean="0"/>
              <a:t> </a:t>
            </a:r>
            <a:r>
              <a:rPr lang="en-US" kern="0" dirty="0" err="1" smtClean="0"/>
              <a:t>gylletype</a:t>
            </a:r>
            <a:r>
              <a:rPr lang="en-US" kern="0" dirty="0" smtClean="0"/>
              <a:t>, +/- biogas, </a:t>
            </a:r>
            <a:r>
              <a:rPr lang="en-US" kern="0" dirty="0" err="1" smtClean="0"/>
              <a:t>tørstofindhold</a:t>
            </a:r>
            <a:r>
              <a:rPr lang="en-US" kern="0" dirty="0" smtClean="0"/>
              <a:t> mm. </a:t>
            </a:r>
          </a:p>
          <a:p>
            <a:pPr lvl="1"/>
            <a:r>
              <a:rPr lang="en-US" kern="0" dirty="0" err="1" smtClean="0"/>
              <a:t>Pris</a:t>
            </a:r>
            <a:r>
              <a:rPr lang="en-US" kern="0" dirty="0" smtClean="0"/>
              <a:t> per ton </a:t>
            </a:r>
            <a:r>
              <a:rPr lang="en-US" kern="0" dirty="0" err="1" smtClean="0"/>
              <a:t>afhænger</a:t>
            </a:r>
            <a:r>
              <a:rPr lang="en-US" kern="0" dirty="0" smtClean="0"/>
              <a:t> </a:t>
            </a:r>
            <a:r>
              <a:rPr lang="en-US" kern="0" dirty="0" err="1" smtClean="0"/>
              <a:t>af</a:t>
            </a:r>
            <a:r>
              <a:rPr lang="en-US" kern="0" dirty="0" smtClean="0"/>
              <a:t> </a:t>
            </a:r>
            <a:r>
              <a:rPr lang="en-US" kern="0" dirty="0" err="1" smtClean="0"/>
              <a:t>behandlet</a:t>
            </a:r>
            <a:r>
              <a:rPr lang="en-US" kern="0" dirty="0" smtClean="0"/>
              <a:t> </a:t>
            </a:r>
            <a:r>
              <a:rPr lang="en-US" kern="0" dirty="0" err="1" smtClean="0"/>
              <a:t>mængde</a:t>
            </a:r>
            <a:r>
              <a:rPr lang="en-US" kern="0" dirty="0" smtClean="0"/>
              <a:t> – </a:t>
            </a:r>
            <a:r>
              <a:rPr lang="en-US" kern="0" dirty="0" err="1" smtClean="0"/>
              <a:t>stordrifts</a:t>
            </a:r>
            <a:r>
              <a:rPr lang="en-US" kern="0" dirty="0" smtClean="0"/>
              <a:t> </a:t>
            </a:r>
            <a:r>
              <a:rPr lang="en-US" kern="0" dirty="0" err="1" smtClean="0"/>
              <a:t>fordele</a:t>
            </a:r>
            <a:r>
              <a:rPr lang="en-US" kern="0" dirty="0" smtClean="0"/>
              <a:t>. </a:t>
            </a:r>
          </a:p>
          <a:p>
            <a:endParaRPr lang="en-GB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149" y="1707266"/>
            <a:ext cx="2411436" cy="1626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9637" y="1707266"/>
            <a:ext cx="2416311" cy="1705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071" y="1707266"/>
            <a:ext cx="2259129" cy="1666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3867" y="6021288"/>
            <a:ext cx="4612096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 smtClean="0">
                <a:latin typeface="+mn-lt"/>
              </a:rPr>
              <a:t>Eksempel med gylle/afgasset gylle med ca. 6% TS</a:t>
            </a:r>
            <a:endParaRPr lang="da-DK" sz="16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0316" y="3389202"/>
            <a:ext cx="6053853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7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Husdyrgødning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fosfor</a:t>
            </a:r>
            <a:r>
              <a:rPr lang="en-US" dirty="0" smtClean="0"/>
              <a:t> separation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F33A-FB94-4432-8A12-BE1AA20DD88D}" type="datetime1">
              <a:rPr lang="en-GB" smtClean="0"/>
              <a:t>09/03/2018</a:t>
            </a:fld>
            <a:r>
              <a:rPr lang="en-GB" smtClean="0"/>
              <a:t>28/02/2018</a:t>
            </a:r>
            <a:endParaRPr lang="en-GB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346869" y="2636912"/>
            <a:ext cx="4100461" cy="162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kern="0" dirty="0" smtClean="0"/>
              <a:t>Separation </a:t>
            </a:r>
            <a:r>
              <a:rPr lang="en-US" kern="0" dirty="0" err="1" smtClean="0"/>
              <a:t>producerer</a:t>
            </a:r>
            <a:r>
              <a:rPr lang="en-US" kern="0" dirty="0" smtClean="0"/>
              <a:t> </a:t>
            </a:r>
            <a:r>
              <a:rPr lang="en-US" kern="0" dirty="0" err="1" smtClean="0"/>
              <a:t>fraktioner</a:t>
            </a:r>
            <a:r>
              <a:rPr lang="en-US" kern="0" dirty="0" smtClean="0"/>
              <a:t> med </a:t>
            </a:r>
            <a:r>
              <a:rPr lang="en-US" kern="0" dirty="0" err="1" smtClean="0"/>
              <a:t>lavt</a:t>
            </a:r>
            <a:r>
              <a:rPr lang="en-US" kern="0" dirty="0" smtClean="0"/>
              <a:t> N/P </a:t>
            </a:r>
            <a:r>
              <a:rPr lang="en-US" kern="0" dirty="0" err="1" smtClean="0"/>
              <a:t>indhold</a:t>
            </a:r>
            <a:r>
              <a:rPr lang="en-US" kern="0" dirty="0" smtClean="0"/>
              <a:t> </a:t>
            </a:r>
            <a:r>
              <a:rPr lang="en-US" kern="0" dirty="0" err="1" smtClean="0"/>
              <a:t>til</a:t>
            </a:r>
            <a:r>
              <a:rPr lang="en-US" kern="0" dirty="0" smtClean="0"/>
              <a:t> </a:t>
            </a:r>
            <a:r>
              <a:rPr lang="en-US" kern="0" dirty="0" err="1" smtClean="0"/>
              <a:t>eksport</a:t>
            </a:r>
            <a:r>
              <a:rPr lang="en-US" kern="0" dirty="0" smtClean="0"/>
              <a:t> og </a:t>
            </a:r>
            <a:r>
              <a:rPr lang="en-US" kern="0" dirty="0" err="1" smtClean="0"/>
              <a:t>højt</a:t>
            </a:r>
            <a:r>
              <a:rPr lang="en-US" kern="0" dirty="0" smtClean="0"/>
              <a:t> N/P </a:t>
            </a:r>
            <a:r>
              <a:rPr lang="en-US" kern="0" dirty="0" err="1" smtClean="0"/>
              <a:t>indhold</a:t>
            </a:r>
            <a:r>
              <a:rPr lang="en-US" kern="0" dirty="0" smtClean="0"/>
              <a:t> </a:t>
            </a:r>
            <a:r>
              <a:rPr lang="en-US" kern="0" dirty="0" err="1" smtClean="0"/>
              <a:t>til</a:t>
            </a:r>
            <a:r>
              <a:rPr lang="en-US" kern="0" dirty="0" smtClean="0"/>
              <a:t> </a:t>
            </a:r>
            <a:r>
              <a:rPr lang="en-US" kern="0" dirty="0" err="1" smtClean="0"/>
              <a:t>lokale</a:t>
            </a:r>
            <a:r>
              <a:rPr lang="en-US" kern="0" dirty="0" smtClean="0"/>
              <a:t> </a:t>
            </a:r>
            <a:r>
              <a:rPr lang="en-US" kern="0" dirty="0" err="1" smtClean="0"/>
              <a:t>husdyrproducenter</a:t>
            </a:r>
            <a:endParaRPr lang="en-GB" kern="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251" y="1700808"/>
            <a:ext cx="6698662" cy="39217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20724" y="5760317"/>
            <a:ext cx="3740511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 smtClean="0">
                <a:latin typeface="+mn-lt"/>
              </a:rPr>
              <a:t>Egne data og normtal for gødning (2017)</a:t>
            </a:r>
            <a:endParaRPr lang="da-DK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911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Husdyrgødning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fosfor</a:t>
            </a:r>
            <a:r>
              <a:rPr lang="en-US" dirty="0" smtClean="0"/>
              <a:t> separation </a:t>
            </a:r>
            <a:r>
              <a:rPr lang="en-US" dirty="0" err="1" smtClean="0"/>
              <a:t>eller</a:t>
            </a:r>
            <a:r>
              <a:rPr lang="en-US" dirty="0" smtClean="0"/>
              <a:t> transport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F33A-FB94-4432-8A12-BE1AA20DD88D}" type="datetime1">
              <a:rPr lang="en-GB" smtClean="0"/>
              <a:t>09/03/2018</a:t>
            </a:fld>
            <a:r>
              <a:rPr lang="en-GB" smtClean="0"/>
              <a:t>28/02/2018</a:t>
            </a:r>
            <a:endParaRPr lang="en-GB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315913" y="2492896"/>
            <a:ext cx="359298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kern="0" dirty="0" smtClean="0"/>
              <a:t>Op </a:t>
            </a:r>
            <a:r>
              <a:rPr lang="en-US" kern="0" dirty="0" err="1" smtClean="0"/>
              <a:t>til</a:t>
            </a:r>
            <a:r>
              <a:rPr lang="en-US" kern="0" dirty="0" smtClean="0"/>
              <a:t> 70 km </a:t>
            </a:r>
            <a:r>
              <a:rPr lang="en-US" kern="0" dirty="0" err="1" smtClean="0"/>
              <a:t>er</a:t>
            </a:r>
            <a:r>
              <a:rPr lang="en-US" kern="0" dirty="0" smtClean="0"/>
              <a:t> </a:t>
            </a:r>
            <a:r>
              <a:rPr lang="en-US" kern="0" dirty="0" err="1" smtClean="0"/>
              <a:t>det</a:t>
            </a:r>
            <a:r>
              <a:rPr lang="en-US" kern="0" dirty="0" smtClean="0"/>
              <a:t> </a:t>
            </a:r>
            <a:r>
              <a:rPr lang="en-US" kern="0" dirty="0" err="1" smtClean="0"/>
              <a:t>billigst</a:t>
            </a:r>
            <a:r>
              <a:rPr lang="en-US" kern="0" dirty="0" smtClean="0"/>
              <a:t> at </a:t>
            </a:r>
            <a:r>
              <a:rPr lang="en-US" kern="0" dirty="0" err="1" smtClean="0"/>
              <a:t>transportere</a:t>
            </a:r>
            <a:r>
              <a:rPr lang="en-US" kern="0" dirty="0" smtClean="0"/>
              <a:t> </a:t>
            </a:r>
            <a:r>
              <a:rPr lang="en-US" kern="0" dirty="0" err="1" smtClean="0"/>
              <a:t>usepareret</a:t>
            </a:r>
            <a:endParaRPr lang="en-US" kern="0" dirty="0" smtClean="0"/>
          </a:p>
          <a:p>
            <a:pPr lvl="1"/>
            <a:r>
              <a:rPr lang="en-US" kern="0" dirty="0" smtClean="0"/>
              <a:t>Break even </a:t>
            </a:r>
            <a:r>
              <a:rPr lang="en-US" kern="0" dirty="0" err="1" smtClean="0"/>
              <a:t>ved</a:t>
            </a:r>
            <a:r>
              <a:rPr lang="en-US" kern="0" dirty="0" smtClean="0"/>
              <a:t> separation </a:t>
            </a:r>
            <a:r>
              <a:rPr lang="en-US" kern="0" dirty="0" err="1" smtClean="0"/>
              <a:t>er</a:t>
            </a:r>
            <a:r>
              <a:rPr lang="en-US" kern="0" dirty="0" smtClean="0"/>
              <a:t> </a:t>
            </a:r>
            <a:r>
              <a:rPr lang="en-US" kern="0" dirty="0" err="1" smtClean="0"/>
              <a:t>omkring</a:t>
            </a:r>
            <a:r>
              <a:rPr lang="en-US" kern="0" dirty="0" smtClean="0"/>
              <a:t> 70 km med </a:t>
            </a:r>
            <a:r>
              <a:rPr lang="en-US" kern="0" dirty="0" err="1" smtClean="0"/>
              <a:t>svinegylle</a:t>
            </a:r>
            <a:r>
              <a:rPr lang="en-US" kern="0" dirty="0" smtClean="0"/>
              <a:t>/</a:t>
            </a:r>
            <a:r>
              <a:rPr lang="en-US" kern="0" dirty="0" err="1" smtClean="0"/>
              <a:t>afgasset</a:t>
            </a:r>
            <a:r>
              <a:rPr lang="en-US" kern="0" dirty="0" smtClean="0"/>
              <a:t> </a:t>
            </a:r>
            <a:r>
              <a:rPr lang="en-US" kern="0" dirty="0" err="1" smtClean="0"/>
              <a:t>gylle</a:t>
            </a:r>
            <a:endParaRPr lang="en-US" kern="0" dirty="0" smtClean="0"/>
          </a:p>
          <a:p>
            <a:pPr lvl="1"/>
            <a:r>
              <a:rPr lang="en-US" kern="0" dirty="0" err="1" smtClean="0"/>
              <a:t>Transportomkostning</a:t>
            </a:r>
            <a:r>
              <a:rPr lang="en-US" kern="0" dirty="0" smtClean="0"/>
              <a:t> </a:t>
            </a:r>
            <a:r>
              <a:rPr lang="en-US" kern="0" dirty="0" err="1" smtClean="0"/>
              <a:t>af</a:t>
            </a:r>
            <a:r>
              <a:rPr lang="en-US" kern="0" dirty="0" smtClean="0"/>
              <a:t> P </a:t>
            </a:r>
            <a:r>
              <a:rPr lang="en-US" kern="0" dirty="0" err="1" smtClean="0"/>
              <a:t>i</a:t>
            </a:r>
            <a:r>
              <a:rPr lang="en-US" kern="0" dirty="0" smtClean="0"/>
              <a:t> </a:t>
            </a:r>
            <a:r>
              <a:rPr lang="en-US" kern="0" dirty="0" err="1" smtClean="0"/>
              <a:t>fjerkrægødning</a:t>
            </a:r>
            <a:r>
              <a:rPr lang="en-US" kern="0" dirty="0" smtClean="0"/>
              <a:t> </a:t>
            </a:r>
            <a:r>
              <a:rPr lang="en-US" kern="0" dirty="0" err="1" smtClean="0"/>
              <a:t>er</a:t>
            </a:r>
            <a:r>
              <a:rPr lang="en-US" kern="0" dirty="0" smtClean="0"/>
              <a:t> </a:t>
            </a:r>
            <a:r>
              <a:rPr lang="en-US" kern="0" dirty="0" err="1" smtClean="0"/>
              <a:t>meget</a:t>
            </a:r>
            <a:r>
              <a:rPr lang="en-US" kern="0" dirty="0" smtClean="0"/>
              <a:t> </a:t>
            </a:r>
            <a:r>
              <a:rPr lang="en-US" kern="0" dirty="0" err="1" smtClean="0"/>
              <a:t>lav</a:t>
            </a:r>
            <a:endParaRPr lang="en-US" kern="0" dirty="0" smtClean="0"/>
          </a:p>
          <a:p>
            <a:endParaRPr lang="en-GB" kern="0" dirty="0"/>
          </a:p>
        </p:txBody>
      </p:sp>
      <p:sp>
        <p:nvSpPr>
          <p:cNvPr id="9" name="TextBox 8"/>
          <p:cNvSpPr txBox="1"/>
          <p:nvPr/>
        </p:nvSpPr>
        <p:spPr>
          <a:xfrm>
            <a:off x="4798268" y="5503032"/>
            <a:ext cx="5335243" cy="3508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200" dirty="0" smtClean="0">
                <a:latin typeface="+mn-lt"/>
              </a:rPr>
              <a:t>Egne beregninger for slagtesvinegylle på baggrund af transportudgift af  gylle </a:t>
            </a:r>
          </a:p>
          <a:p>
            <a:pPr>
              <a:lnSpc>
                <a:spcPct val="95000"/>
              </a:lnSpc>
            </a:pPr>
            <a:r>
              <a:rPr lang="da-DK" sz="1200" dirty="0" smtClean="0">
                <a:latin typeface="+mn-lt"/>
              </a:rPr>
              <a:t>(Jacobsen, BH 2017) og 50% højere udgift ved transport af fast kontra gylle.</a:t>
            </a:r>
            <a:endParaRPr lang="da-DK" sz="12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424" y="1637771"/>
            <a:ext cx="5742930" cy="34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Biogasanlæggenes betydning for fosforrecirkulering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48" y="1960079"/>
            <a:ext cx="3397181" cy="3937484"/>
          </a:xfrm>
        </p:spPr>
        <p:txBody>
          <a:bodyPr/>
          <a:lstStyle/>
          <a:p>
            <a:pPr lvl="1"/>
            <a:r>
              <a:rPr lang="da-DK" dirty="0" err="1" smtClean="0"/>
              <a:t>Samudrådning</a:t>
            </a:r>
            <a:r>
              <a:rPr lang="da-DK" dirty="0" smtClean="0"/>
              <a:t> med bioaffaldsressourcer</a:t>
            </a:r>
            <a:r>
              <a:rPr lang="da-DK" dirty="0"/>
              <a:t> </a:t>
            </a:r>
            <a:endParaRPr lang="da-DK" dirty="0" smtClean="0"/>
          </a:p>
          <a:p>
            <a:pPr lvl="1"/>
            <a:r>
              <a:rPr lang="da-DK" dirty="0" smtClean="0"/>
              <a:t>Affald recirkuleres til lav omkostning ofte betaler biogas.</a:t>
            </a:r>
          </a:p>
          <a:p>
            <a:pPr lvl="1"/>
            <a:r>
              <a:rPr lang="da-DK" dirty="0" smtClean="0"/>
              <a:t>Effektiv transport</a:t>
            </a:r>
          </a:p>
          <a:p>
            <a:pPr lvl="1"/>
            <a:r>
              <a:rPr lang="da-DK" dirty="0" smtClean="0"/>
              <a:t>Udfordringer på afsætningssiden i husdyrtætte områder.</a:t>
            </a:r>
          </a:p>
          <a:p>
            <a:pPr lvl="1"/>
            <a:r>
              <a:rPr lang="da-DK" dirty="0" smtClean="0"/>
              <a:t>Separation og transport praktiseres kun få steder </a:t>
            </a:r>
            <a:r>
              <a:rPr lang="da-DK" dirty="0" err="1" smtClean="0"/>
              <a:t>idag</a:t>
            </a:r>
            <a:endParaRPr lang="da-DK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33BD-ECAC-4429-9C00-918D4ADF2D4B}" type="datetime1">
              <a:rPr lang="en-GB" smtClean="0"/>
              <a:t>09/03/2018</a:t>
            </a:fld>
            <a:r>
              <a:rPr lang="en-GB" smtClean="0"/>
              <a:t>28/02/2018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019428" y="1879600"/>
            <a:ext cx="2819400" cy="279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xtBox 5"/>
          <p:cNvSpPr txBox="1"/>
          <p:nvPr/>
        </p:nvSpPr>
        <p:spPr>
          <a:xfrm>
            <a:off x="7401129" y="2581017"/>
            <a:ext cx="19050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4000" dirty="0" smtClean="0"/>
              <a:t>Biogas anlæg</a:t>
            </a:r>
            <a:endParaRPr lang="da-DK" sz="4000" dirty="0"/>
          </a:p>
        </p:txBody>
      </p:sp>
      <p:sp>
        <p:nvSpPr>
          <p:cNvPr id="7" name="Right Arrow 6"/>
          <p:cNvSpPr/>
          <p:nvPr/>
        </p:nvSpPr>
        <p:spPr>
          <a:xfrm>
            <a:off x="4703224" y="2217342"/>
            <a:ext cx="1316216" cy="513834"/>
          </a:xfrm>
          <a:prstGeom prst="right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8" name="TextBox 7"/>
          <p:cNvSpPr txBox="1"/>
          <p:nvPr/>
        </p:nvSpPr>
        <p:spPr>
          <a:xfrm>
            <a:off x="4499663" y="1683691"/>
            <a:ext cx="3322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600" b="1" dirty="0" smtClean="0"/>
              <a:t>75% husdyrgødning </a:t>
            </a:r>
          </a:p>
          <a:p>
            <a:pPr>
              <a:lnSpc>
                <a:spcPct val="100000"/>
              </a:lnSpc>
            </a:pPr>
            <a:r>
              <a:rPr lang="da-DK" sz="1600" b="1" dirty="0" smtClean="0"/>
              <a:t>(lokalt)</a:t>
            </a:r>
            <a:endParaRPr lang="da-DK" sz="1600" b="1" dirty="0"/>
          </a:p>
        </p:txBody>
      </p:sp>
      <p:sp>
        <p:nvSpPr>
          <p:cNvPr id="9" name="Right Arrow 8"/>
          <p:cNvSpPr/>
          <p:nvPr/>
        </p:nvSpPr>
        <p:spPr>
          <a:xfrm>
            <a:off x="4764113" y="3273224"/>
            <a:ext cx="1184375" cy="210066"/>
          </a:xfrm>
          <a:prstGeom prst="right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0" name="TextBox 9"/>
          <p:cNvSpPr txBox="1"/>
          <p:nvPr/>
        </p:nvSpPr>
        <p:spPr>
          <a:xfrm>
            <a:off x="4487254" y="2722188"/>
            <a:ext cx="2471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600" b="1" dirty="0" smtClean="0"/>
              <a:t>23% affald</a:t>
            </a:r>
          </a:p>
          <a:p>
            <a:pPr>
              <a:lnSpc>
                <a:spcPct val="100000"/>
              </a:lnSpc>
            </a:pPr>
            <a:r>
              <a:rPr lang="da-DK" sz="1600" b="1" dirty="0" smtClean="0"/>
              <a:t>(nationalt/internationalt)</a:t>
            </a:r>
            <a:endParaRPr lang="da-DK" sz="1600" b="1" dirty="0"/>
          </a:p>
        </p:txBody>
      </p:sp>
      <p:sp>
        <p:nvSpPr>
          <p:cNvPr id="11" name="Right Arrow 10"/>
          <p:cNvSpPr/>
          <p:nvPr/>
        </p:nvSpPr>
        <p:spPr>
          <a:xfrm>
            <a:off x="4772978" y="4448273"/>
            <a:ext cx="1175510" cy="62441"/>
          </a:xfrm>
          <a:prstGeom prst="right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2" name="TextBox 11"/>
          <p:cNvSpPr txBox="1"/>
          <p:nvPr/>
        </p:nvSpPr>
        <p:spPr>
          <a:xfrm>
            <a:off x="4510236" y="3837111"/>
            <a:ext cx="1618405" cy="606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/>
              <a:t>1% afgrøder</a:t>
            </a:r>
            <a:endParaRPr lang="da-DK" sz="1600" b="1" dirty="0"/>
          </a:p>
        </p:txBody>
      </p:sp>
      <p:sp>
        <p:nvSpPr>
          <p:cNvPr id="13" name="Right Arrow 12"/>
          <p:cNvSpPr/>
          <p:nvPr/>
        </p:nvSpPr>
        <p:spPr>
          <a:xfrm>
            <a:off x="4870276" y="3847282"/>
            <a:ext cx="1025374" cy="57173"/>
          </a:xfrm>
          <a:prstGeom prst="right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4" name="TextBox 13"/>
          <p:cNvSpPr txBox="1"/>
          <p:nvPr/>
        </p:nvSpPr>
        <p:spPr>
          <a:xfrm>
            <a:off x="4489608" y="3262508"/>
            <a:ext cx="1069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/>
              <a:t>1% halm</a:t>
            </a:r>
            <a:endParaRPr lang="da-DK" sz="1600" b="1" dirty="0"/>
          </a:p>
        </p:txBody>
      </p:sp>
      <p:sp>
        <p:nvSpPr>
          <p:cNvPr id="15" name="Right Arrow 14"/>
          <p:cNvSpPr/>
          <p:nvPr/>
        </p:nvSpPr>
        <p:spPr>
          <a:xfrm>
            <a:off x="10042729" y="2489200"/>
            <a:ext cx="1308267" cy="602734"/>
          </a:xfrm>
          <a:prstGeom prst="right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extBox 15"/>
          <p:cNvSpPr txBox="1"/>
          <p:nvPr/>
        </p:nvSpPr>
        <p:spPr>
          <a:xfrm>
            <a:off x="9951299" y="1960079"/>
            <a:ext cx="2292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 smtClean="0"/>
              <a:t>Husdyrbrug (leverandører)</a:t>
            </a:r>
            <a:endParaRPr lang="da-DK" sz="1400" b="1" dirty="0"/>
          </a:p>
        </p:txBody>
      </p:sp>
      <p:sp>
        <p:nvSpPr>
          <p:cNvPr id="17" name="Right Arrow 16"/>
          <p:cNvSpPr/>
          <p:nvPr/>
        </p:nvSpPr>
        <p:spPr>
          <a:xfrm>
            <a:off x="10131629" y="3467100"/>
            <a:ext cx="1219367" cy="182265"/>
          </a:xfrm>
          <a:prstGeom prst="right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TextBox 17"/>
          <p:cNvSpPr txBox="1"/>
          <p:nvPr/>
        </p:nvSpPr>
        <p:spPr>
          <a:xfrm>
            <a:off x="9950142" y="2897260"/>
            <a:ext cx="1196802" cy="599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 smtClean="0"/>
              <a:t>Planteavlere</a:t>
            </a:r>
            <a:endParaRPr lang="da-DK" sz="1400" b="1" dirty="0"/>
          </a:p>
        </p:txBody>
      </p:sp>
    </p:spTree>
    <p:extLst>
      <p:ext uri="{BB962C8B-B14F-4D97-AF65-F5344CB8AC3E}">
        <p14:creationId xmlns:p14="http://schemas.microsoft.com/office/powerpoint/2010/main" val="26135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Biogasanlæggenes betydning for fosforrecirkulering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40558" y="1988840"/>
            <a:ext cx="3521605" cy="2664296"/>
          </a:xfrm>
        </p:spPr>
        <p:txBody>
          <a:bodyPr/>
          <a:lstStyle/>
          <a:p>
            <a:pPr lvl="1"/>
            <a:r>
              <a:rPr lang="da-DK" dirty="0" smtClean="0"/>
              <a:t>Ca. 80% af P der omsættes via gylle baseret biogas  stammer fra husdyrgødning.</a:t>
            </a:r>
          </a:p>
          <a:p>
            <a:pPr lvl="1"/>
            <a:r>
              <a:rPr lang="da-DK" dirty="0" smtClean="0"/>
              <a:t>Vanskeligt at få præcise tal for 2017, derfor kun meget grove skøn.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236" y="1824290"/>
            <a:ext cx="7048751" cy="383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Muligheder</a:t>
            </a:r>
            <a:r>
              <a:rPr lang="en-US" dirty="0" smtClean="0"/>
              <a:t> og </a:t>
            </a:r>
            <a:r>
              <a:rPr lang="en-US" dirty="0" err="1" smtClean="0"/>
              <a:t>Udfordringer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88" y="1723764"/>
            <a:ext cx="10220325" cy="3937484"/>
          </a:xfrm>
        </p:spPr>
        <p:txBody>
          <a:bodyPr/>
          <a:lstStyle/>
          <a:p>
            <a:pPr lvl="1"/>
            <a:r>
              <a:rPr lang="da-DK" dirty="0" smtClean="0"/>
              <a:t>Der findes teknologier og muligheder for at eksportere P i husdyr/biogas gødning fra husdyrtætte områder – men omkostningen overstiger værdien af P. </a:t>
            </a:r>
          </a:p>
          <a:p>
            <a:pPr lvl="1"/>
            <a:r>
              <a:rPr lang="da-DK" dirty="0" smtClean="0"/>
              <a:t>Fjerkrægødning kan transporteres med lav omkostning per kg P </a:t>
            </a:r>
          </a:p>
          <a:p>
            <a:pPr lvl="1"/>
            <a:r>
              <a:rPr lang="da-DK" dirty="0" err="1" smtClean="0"/>
              <a:t>Opkoncentrering</a:t>
            </a:r>
            <a:r>
              <a:rPr lang="da-DK" dirty="0" smtClean="0"/>
              <a:t> ved fasstof separation synes at være eneste økonomiske alternativ til transport af P over store afstande</a:t>
            </a:r>
            <a:r>
              <a:rPr lang="da-DK" dirty="0"/>
              <a:t> </a:t>
            </a:r>
            <a:endParaRPr lang="da-DK" dirty="0" smtClean="0"/>
          </a:p>
          <a:p>
            <a:pPr lvl="1"/>
            <a:r>
              <a:rPr lang="da-DK" dirty="0" smtClean="0"/>
              <a:t>Biogasanlæg spiller vigtig rolle i recirkulering af P fra bioaffald, men stigende udfordringer med afsætning af overskuds P kan ændre dette, specielt for bioaffald med lavt N/P forhold.</a:t>
            </a:r>
          </a:p>
          <a:p>
            <a:pPr lvl="1"/>
            <a:r>
              <a:rPr lang="da-DK" dirty="0" smtClean="0"/>
              <a:t>På anlæg med lavt N/P forhold vil kvægbrug (undtagelsesbrug) have betydelige tab (mindre kvælstof)</a:t>
            </a:r>
          </a:p>
          <a:p>
            <a:pPr lvl="1"/>
            <a:r>
              <a:rPr lang="da-DK" dirty="0" smtClean="0"/>
              <a:t>Stigende recirkulering af P fra slam og KOD vil øge ”konkurrencen” om arealer. Hvordan får vi flere arealer i spil?</a:t>
            </a:r>
          </a:p>
          <a:p>
            <a:pPr lvl="1"/>
            <a:r>
              <a:rPr lang="da-DK" dirty="0" smtClean="0"/>
              <a:t>Flere nye teknologier til recirkulering af P fra spildevand, </a:t>
            </a:r>
            <a:r>
              <a:rPr lang="da-DK" dirty="0" err="1" smtClean="0"/>
              <a:t>struvit</a:t>
            </a:r>
            <a:r>
              <a:rPr lang="da-DK" dirty="0" smtClean="0"/>
              <a:t>, </a:t>
            </a:r>
            <a:r>
              <a:rPr lang="da-DK" dirty="0" err="1" smtClean="0"/>
              <a:t>BioP</a:t>
            </a:r>
            <a:r>
              <a:rPr lang="da-DK" dirty="0" smtClean="0"/>
              <a:t> mm.</a:t>
            </a:r>
          </a:p>
          <a:p>
            <a:pPr marL="252000" lvl="1" indent="0">
              <a:buNone/>
            </a:pPr>
            <a:endParaRPr lang="da-DK" dirty="0" smtClean="0"/>
          </a:p>
          <a:p>
            <a:pPr marL="252000" lvl="1" indent="0">
              <a:buNone/>
            </a:pPr>
            <a:endParaRPr lang="da-DK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33BD-ECAC-4429-9C00-918D4ADF2D4B}" type="datetime1">
              <a:rPr lang="en-GB" smtClean="0"/>
              <a:t>09/03/2018</a:t>
            </a:fld>
            <a:r>
              <a:rPr lang="en-GB" smtClean="0"/>
              <a:t>28/02/2018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0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13969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Værdikæder for </a:t>
            </a:r>
            <a:r>
              <a:rPr lang="da-DK" dirty="0" smtClean="0"/>
              <a:t>husdyrgødning </a:t>
            </a:r>
            <a:r>
              <a:rPr lang="da-DK" dirty="0"/>
              <a:t>og </a:t>
            </a:r>
            <a:r>
              <a:rPr lang="da-DK" dirty="0" smtClean="0"/>
              <a:t>bioaffald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80" y="1844824"/>
            <a:ext cx="6480720" cy="4081500"/>
          </a:xfrm>
        </p:spPr>
        <p:txBody>
          <a:bodyPr/>
          <a:lstStyle/>
          <a:p>
            <a:pPr lvl="0"/>
            <a:r>
              <a:rPr lang="da-DK" b="1" dirty="0"/>
              <a:t>Værdikæder for husdyrgødnings og bioaffald</a:t>
            </a:r>
            <a:endParaRPr lang="en-US" b="1" dirty="0"/>
          </a:p>
          <a:p>
            <a:pPr lvl="1"/>
            <a:r>
              <a:rPr lang="da-DK" dirty="0"/>
              <a:t>Næringsstofværdi i </a:t>
            </a:r>
            <a:r>
              <a:rPr lang="da-DK" dirty="0" smtClean="0"/>
              <a:t>husdyrgødning, spildevand </a:t>
            </a:r>
            <a:r>
              <a:rPr lang="da-DK" dirty="0"/>
              <a:t>og bioaffald</a:t>
            </a:r>
            <a:endParaRPr lang="en-US" dirty="0"/>
          </a:p>
          <a:p>
            <a:pPr lvl="1"/>
            <a:r>
              <a:rPr lang="da-DK" dirty="0"/>
              <a:t>Transportomkostninger ved traditionel håndtering (kort og lang afstand)</a:t>
            </a:r>
            <a:endParaRPr lang="en-US" dirty="0"/>
          </a:p>
          <a:p>
            <a:pPr lvl="1"/>
            <a:r>
              <a:rPr lang="da-DK" dirty="0"/>
              <a:t>Biogasanlæggenes betydning for </a:t>
            </a:r>
            <a:r>
              <a:rPr lang="da-DK" dirty="0" smtClean="0"/>
              <a:t>fosforrecirkulering</a:t>
            </a:r>
          </a:p>
          <a:p>
            <a:pPr lvl="0"/>
            <a:r>
              <a:rPr lang="da-DK" b="1" dirty="0" smtClean="0"/>
              <a:t>Omkostningseffektivitet ved optimering af fosforudnyttelsen i de forskellige led i værdikæden på husdyrbrug, spildevand og fast bioaffald</a:t>
            </a:r>
            <a:endParaRPr lang="en-US" b="1" dirty="0" smtClean="0"/>
          </a:p>
          <a:p>
            <a:pPr lvl="1"/>
            <a:r>
              <a:rPr lang="da-DK" dirty="0" smtClean="0"/>
              <a:t>Optimering af oparbejdning og genanvendelse af fosfor</a:t>
            </a:r>
            <a:endParaRPr lang="en-US" dirty="0" smtClean="0"/>
          </a:p>
          <a:p>
            <a:pPr lvl="1"/>
            <a:r>
              <a:rPr lang="da-DK" dirty="0" smtClean="0"/>
              <a:t>Muligheder (og barrierer) for eksport af forarbejdet biomasse P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391EE-B00C-45CC-B3AD-A8DF3819B70E}" type="datetime1">
              <a:rPr lang="en-GB" smtClean="0"/>
              <a:t>09/03/2018</a:t>
            </a:fld>
            <a:r>
              <a:rPr lang="en-GB" smtClean="0"/>
              <a:t>28/02/2018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174532" y="1844824"/>
            <a:ext cx="4464496" cy="40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b="1" kern="0" dirty="0" smtClean="0"/>
              <a:t>Udvinding og recirkulering af fosfor</a:t>
            </a:r>
            <a:endParaRPr lang="en-US" b="1" kern="0" dirty="0" smtClean="0"/>
          </a:p>
          <a:p>
            <a:pPr lvl="1"/>
            <a:r>
              <a:rPr lang="da-DK" kern="0" dirty="0" smtClean="0"/>
              <a:t>Nye teknologier med udviklings- og anvendelsespotentiale</a:t>
            </a:r>
            <a:endParaRPr lang="en-US" kern="0" dirty="0" smtClean="0"/>
          </a:p>
          <a:p>
            <a:pPr lvl="1"/>
            <a:r>
              <a:rPr lang="da-DK" kern="0" dirty="0" smtClean="0"/>
              <a:t>Teknologi katalog med potentiale i DK</a:t>
            </a:r>
            <a:endParaRPr lang="en-US" kern="0" dirty="0" smtClean="0"/>
          </a:p>
          <a:p>
            <a:pPr lvl="2"/>
            <a:r>
              <a:rPr lang="da-DK" kern="0" dirty="0" smtClean="0"/>
              <a:t>Yderligere videns- og udviklingsbehov</a:t>
            </a:r>
            <a:endParaRPr lang="en-US" kern="0" dirty="0" smtClean="0"/>
          </a:p>
          <a:p>
            <a:pPr lvl="1"/>
            <a:r>
              <a:rPr lang="da-DK" kern="0" dirty="0" smtClean="0"/>
              <a:t>Forventet effekt på fosforoverskud og udledning</a:t>
            </a:r>
          </a:p>
          <a:p>
            <a:pPr lvl="1"/>
            <a:r>
              <a:rPr lang="da-DK" kern="0" dirty="0"/>
              <a:t>Økonomien i andre initiativer til at reducere P udledning fra forskellige kilder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50586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værdikæde for husdyrgødning og bioaffald – nu og fremadrettet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804" y="1844824"/>
            <a:ext cx="6048672" cy="3937484"/>
          </a:xfrm>
        </p:spPr>
        <p:txBody>
          <a:bodyPr/>
          <a:lstStyle/>
          <a:p>
            <a:pPr lvl="1"/>
            <a:r>
              <a:rPr lang="da-DK" dirty="0"/>
              <a:t>S</a:t>
            </a:r>
            <a:r>
              <a:rPr lang="da-DK" dirty="0" smtClean="0"/>
              <a:t>tørstedelen af gyllen spredes direkte på marken uden behandling eller afgasning, &gt;80%</a:t>
            </a:r>
          </a:p>
          <a:p>
            <a:pPr lvl="1"/>
            <a:r>
              <a:rPr lang="da-DK" dirty="0"/>
              <a:t>S</a:t>
            </a:r>
            <a:r>
              <a:rPr lang="da-DK" dirty="0" smtClean="0"/>
              <a:t>tørstedelen af bioaffaldet fra husholdninger forbrændes</a:t>
            </a:r>
          </a:p>
          <a:p>
            <a:pPr lvl="1"/>
            <a:r>
              <a:rPr lang="da-DK" dirty="0" smtClean="0"/>
              <a:t>En stigende mænge af </a:t>
            </a:r>
            <a:r>
              <a:rPr lang="da-DK" dirty="0"/>
              <a:t>gyllen</a:t>
            </a:r>
            <a:r>
              <a:rPr lang="da-DK" dirty="0" smtClean="0"/>
              <a:t> bioforgasses før den spredes på marken</a:t>
            </a:r>
          </a:p>
          <a:p>
            <a:pPr lvl="1"/>
            <a:r>
              <a:rPr lang="da-DK" dirty="0"/>
              <a:t>E</a:t>
            </a:r>
            <a:r>
              <a:rPr lang="da-DK" dirty="0" smtClean="0"/>
              <a:t>n stigende mængde bioaffald indsamles separat og sendes til biogasanlæg og/eller komposteres hvorefter det bringes tilbage til landbruget</a:t>
            </a:r>
          </a:p>
          <a:p>
            <a:pPr lvl="1"/>
            <a:r>
              <a:rPr lang="da-DK" dirty="0" smtClean="0"/>
              <a:t>Nye teknologier muliggør øget  genvinding og recirkulering af fosfor med høj plantetilgængelighed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F3F8-0DA3-4179-BDF1-F83B84D3CCAE}" type="datetime1">
              <a:rPr lang="en-GB" smtClean="0"/>
              <a:t>09/03/2018</a:t>
            </a:fld>
            <a:r>
              <a:rPr lang="en-GB" smtClean="0"/>
              <a:t>28/02/2018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056" y="2160016"/>
            <a:ext cx="5059089" cy="333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5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Regulering - P i en cirkulær økonomi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9" y="1373021"/>
            <a:ext cx="4532510" cy="4521366"/>
          </a:xfrm>
        </p:spPr>
        <p:txBody>
          <a:bodyPr/>
          <a:lstStyle/>
          <a:p>
            <a:r>
              <a:rPr lang="da-DK" dirty="0" smtClean="0"/>
              <a:t>DK – fra affald til ressource</a:t>
            </a:r>
          </a:p>
          <a:p>
            <a:r>
              <a:rPr lang="da-DK" dirty="0" smtClean="0"/>
              <a:t>Ressourcestrategien </a:t>
            </a:r>
          </a:p>
          <a:p>
            <a:pPr lvl="1"/>
            <a:r>
              <a:rPr lang="da-DK" dirty="0" smtClean="0"/>
              <a:t>80 </a:t>
            </a:r>
            <a:r>
              <a:rPr lang="da-DK" dirty="0"/>
              <a:t>% genanvendelse af fosforen fra spildevandsslam skal indfris i </a:t>
            </a:r>
            <a:r>
              <a:rPr lang="da-DK" dirty="0" smtClean="0"/>
              <a:t>2018</a:t>
            </a:r>
          </a:p>
          <a:p>
            <a:pPr lvl="1"/>
            <a:r>
              <a:rPr lang="da-DK" dirty="0" smtClean="0"/>
              <a:t>Vi </a:t>
            </a:r>
            <a:r>
              <a:rPr lang="da-DK" dirty="0"/>
              <a:t>ligger på 60-70 % p.t. </a:t>
            </a:r>
            <a:endParaRPr lang="da-DK" dirty="0" smtClean="0"/>
          </a:p>
          <a:p>
            <a:pPr indent="-180000">
              <a:buNone/>
            </a:pPr>
            <a:r>
              <a:rPr lang="da-DK" dirty="0" smtClean="0">
                <a:ea typeface="+mn-ea"/>
                <a:cs typeface="+mn-cs"/>
              </a:rPr>
              <a:t>Affaldsforebyggelsesstrategien </a:t>
            </a:r>
            <a:r>
              <a:rPr lang="da-DK" dirty="0">
                <a:ea typeface="+mn-ea"/>
                <a:cs typeface="+mn-cs"/>
              </a:rPr>
              <a:t>fra 2013</a:t>
            </a:r>
          </a:p>
          <a:p>
            <a:pPr lvl="1"/>
            <a:r>
              <a:rPr lang="da-DK" dirty="0"/>
              <a:t>mindst 60 % af det organiske affald fra servicesektoren skal genanvendes senest i </a:t>
            </a:r>
            <a:r>
              <a:rPr lang="da-DK" dirty="0" smtClean="0"/>
              <a:t>2018</a:t>
            </a:r>
          </a:p>
          <a:p>
            <a:pPr lvl="1"/>
            <a:r>
              <a:rPr lang="da-DK" dirty="0" smtClean="0"/>
              <a:t>mindst </a:t>
            </a:r>
            <a:r>
              <a:rPr lang="da-DK" dirty="0"/>
              <a:t>55 % af det organiske affald fra husstandene skal genanvendes senest i </a:t>
            </a:r>
            <a:r>
              <a:rPr lang="da-DK" dirty="0" smtClean="0"/>
              <a:t>2022</a:t>
            </a:r>
            <a:r>
              <a:rPr lang="da-DK" dirty="0"/>
              <a:t> 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0B5-E273-4ACA-99B8-14CCC92A53FF}" type="datetime1">
              <a:rPr lang="en-GB" smtClean="0"/>
              <a:t>09/03/2018</a:t>
            </a:fld>
            <a:r>
              <a:rPr lang="en-GB" smtClean="0"/>
              <a:t>28/02/2018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4412" y="1484784"/>
            <a:ext cx="5112568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EU –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affald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produkt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Ændring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regulering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fosfor</a:t>
            </a:r>
            <a:r>
              <a:rPr lang="en-US" dirty="0" smtClean="0"/>
              <a:t> </a:t>
            </a:r>
            <a:r>
              <a:rPr lang="en-US" dirty="0"/>
              <a:t>under </a:t>
            </a:r>
            <a:r>
              <a:rPr lang="en-US" dirty="0" err="1"/>
              <a:t>Parlamentet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Rådets</a:t>
            </a:r>
            <a:r>
              <a:rPr lang="en-US" dirty="0"/>
              <a:t> </a:t>
            </a:r>
            <a:r>
              <a:rPr lang="en-US" dirty="0" err="1"/>
              <a:t>gødningsforordning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smtClean="0"/>
              <a:t>2003</a:t>
            </a:r>
          </a:p>
          <a:p>
            <a:pPr lvl="1"/>
            <a:r>
              <a:rPr lang="da-DK" dirty="0" smtClean="0"/>
              <a:t>Inklusion af udvinding </a:t>
            </a:r>
            <a:r>
              <a:rPr lang="da-DK" dirty="0"/>
              <a:t>fra </a:t>
            </a:r>
            <a:r>
              <a:rPr lang="da-DK" dirty="0" smtClean="0"/>
              <a:t>bioaffald</a:t>
            </a:r>
            <a:r>
              <a:rPr lang="da-DK" dirty="0"/>
              <a:t>, herunder kompost, </a:t>
            </a:r>
            <a:r>
              <a:rPr lang="da-DK" dirty="0" err="1"/>
              <a:t>digestat</a:t>
            </a:r>
            <a:r>
              <a:rPr lang="da-DK" dirty="0"/>
              <a:t>, affald fra fødevareindustrien samt animalske </a:t>
            </a:r>
            <a:r>
              <a:rPr lang="da-DK" dirty="0" smtClean="0"/>
              <a:t>biprodukter</a:t>
            </a:r>
          </a:p>
          <a:p>
            <a:pPr lvl="1"/>
            <a:r>
              <a:rPr lang="da-DK" dirty="0" smtClean="0"/>
              <a:t>Betyder at </a:t>
            </a:r>
            <a:r>
              <a:rPr lang="da-DK" dirty="0"/>
              <a:t>de udvundne komponenter overgår til at </a:t>
            </a:r>
            <a:r>
              <a:rPr lang="da-DK" dirty="0" smtClean="0"/>
              <a:t>være produkter, som handles </a:t>
            </a:r>
            <a:r>
              <a:rPr lang="da-DK" dirty="0"/>
              <a:t>frit på det indre </a:t>
            </a:r>
            <a:r>
              <a:rPr lang="da-DK" dirty="0" smtClean="0"/>
              <a:t>marked, og ikke affald </a:t>
            </a:r>
            <a:r>
              <a:rPr lang="da-DK" dirty="0"/>
              <a:t>i henhold </a:t>
            </a:r>
            <a:r>
              <a:rPr lang="da-DK" dirty="0" smtClean="0"/>
              <a:t>til affaldsrammedirektivet</a:t>
            </a:r>
            <a:endParaRPr lang="da-DK" dirty="0"/>
          </a:p>
          <a:p>
            <a:pPr lvl="1"/>
            <a:endParaRPr lang="da-DK" dirty="0"/>
          </a:p>
          <a:p>
            <a:pPr lvl="1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78769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Udvinding og recirkulering af </a:t>
            </a:r>
            <a:r>
              <a:rPr lang="da-DK" dirty="0" smtClean="0"/>
              <a:t>fosfor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7124798" cy="3937484"/>
          </a:xfrm>
        </p:spPr>
        <p:txBody>
          <a:bodyPr/>
          <a:lstStyle/>
          <a:p>
            <a:pPr lvl="1"/>
            <a:r>
              <a:rPr lang="da-DK" dirty="0" smtClean="0"/>
              <a:t>Beskrivelse af nye </a:t>
            </a:r>
            <a:r>
              <a:rPr lang="da-DK" dirty="0"/>
              <a:t>teknologier med udviklings- og anvendelsespotentiale</a:t>
            </a:r>
            <a:endParaRPr lang="en-US" dirty="0"/>
          </a:p>
          <a:p>
            <a:pPr lvl="1"/>
            <a:r>
              <a:rPr lang="da-DK" dirty="0" smtClean="0"/>
              <a:t>Beskrivelse af teknologier som anvendes i udlandet</a:t>
            </a:r>
          </a:p>
          <a:p>
            <a:pPr lvl="1"/>
            <a:r>
              <a:rPr lang="da-DK" dirty="0" smtClean="0"/>
              <a:t>Vurdering af hvilke teknologier der kan have potentiale i DK</a:t>
            </a:r>
          </a:p>
          <a:p>
            <a:pPr lvl="1"/>
            <a:r>
              <a:rPr lang="da-DK" dirty="0" smtClean="0"/>
              <a:t>Vurdering af yderligere </a:t>
            </a:r>
            <a:r>
              <a:rPr lang="da-DK" dirty="0"/>
              <a:t>videns- og udviklingsbehov</a:t>
            </a:r>
            <a:endParaRPr lang="en-US" dirty="0"/>
          </a:p>
          <a:p>
            <a:pPr lvl="1"/>
            <a:r>
              <a:rPr lang="da-DK" dirty="0"/>
              <a:t>Forventet effekt på fosforoverskud og </a:t>
            </a:r>
            <a:r>
              <a:rPr lang="da-DK" dirty="0" smtClean="0"/>
              <a:t>udledning ved recirkulering på lang sigt</a:t>
            </a:r>
          </a:p>
          <a:p>
            <a:pPr lvl="1"/>
            <a:r>
              <a:rPr lang="da-DK" dirty="0"/>
              <a:t>Økonomien </a:t>
            </a:r>
            <a:r>
              <a:rPr lang="da-DK" dirty="0" smtClean="0"/>
              <a:t>ved </a:t>
            </a:r>
            <a:r>
              <a:rPr lang="da-DK" dirty="0"/>
              <a:t>andre </a:t>
            </a:r>
            <a:r>
              <a:rPr lang="da-DK" dirty="0" smtClean="0"/>
              <a:t>initiativer i forhold til at reducere fosforudledningen fra forskellige kilder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F807-26AD-4C09-9BB4-9D12E8957D6B}" type="datetime1">
              <a:rPr lang="en-GB" smtClean="0"/>
              <a:t>09/03/2018</a:t>
            </a:fld>
            <a:r>
              <a:rPr lang="en-GB" smtClean="0"/>
              <a:t>28/02/2018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9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 genvinding fra spildevand og slam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738" y="1682206"/>
            <a:ext cx="4017962" cy="39031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A3D6-2482-49ED-8A74-5C7E17104D80}" type="datetime1">
              <a:rPr lang="en-GB" smtClean="0"/>
              <a:t>09/03/2018</a:t>
            </a:fld>
            <a:r>
              <a:rPr lang="en-GB" smtClean="0"/>
              <a:t>28/02/2018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322" y="1624326"/>
            <a:ext cx="6686763" cy="40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 genvinding fra spildevand og 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9" y="1373021"/>
            <a:ext cx="4388494" cy="4521366"/>
          </a:xfrm>
        </p:spPr>
        <p:txBody>
          <a:bodyPr/>
          <a:lstStyle/>
          <a:p>
            <a:r>
              <a:rPr lang="da-DK" dirty="0" smtClean="0"/>
              <a:t>Teknologier med højest gødningsværdi sammenhold med </a:t>
            </a:r>
            <a:r>
              <a:rPr lang="en-US" dirty="0" err="1"/>
              <a:t>Triplesuperfosfat</a:t>
            </a:r>
            <a:r>
              <a:rPr lang="en-US"/>
              <a:t>, TSP</a:t>
            </a:r>
            <a:endParaRPr lang="da-DK" dirty="0" smtClean="0"/>
          </a:p>
          <a:p>
            <a:endParaRPr lang="da-DK" dirty="0" smtClean="0"/>
          </a:p>
          <a:p>
            <a:pPr lvl="1"/>
            <a:r>
              <a:rPr lang="da-DK" dirty="0" smtClean="0"/>
              <a:t>Fosforgenvinding med </a:t>
            </a:r>
            <a:r>
              <a:rPr lang="da-DK" dirty="0" err="1" smtClean="0"/>
              <a:t>struvit</a:t>
            </a:r>
            <a:endParaRPr lang="da-DK" dirty="0"/>
          </a:p>
          <a:p>
            <a:pPr lvl="2"/>
            <a:r>
              <a:rPr lang="en-US" dirty="0"/>
              <a:t>NH</a:t>
            </a:r>
            <a:r>
              <a:rPr lang="en-US" baseline="-25000" dirty="0"/>
              <a:t>4</a:t>
            </a:r>
            <a:r>
              <a:rPr lang="en-US" dirty="0"/>
              <a:t>MgPO</a:t>
            </a:r>
            <a:r>
              <a:rPr lang="en-US" baseline="-25000" dirty="0"/>
              <a:t>4</a:t>
            </a:r>
            <a:r>
              <a:rPr lang="da-DK" dirty="0" smtClean="0"/>
              <a:t> </a:t>
            </a:r>
          </a:p>
          <a:p>
            <a:pPr lvl="1"/>
            <a:r>
              <a:rPr lang="da-DK" dirty="0" smtClean="0"/>
              <a:t>Forfor genvinding med Bio- P </a:t>
            </a:r>
          </a:p>
          <a:p>
            <a:pPr lvl="2"/>
            <a:r>
              <a:rPr lang="da-DK" dirty="0" smtClean="0"/>
              <a:t>P beriget slam </a:t>
            </a:r>
          </a:p>
          <a:p>
            <a:pPr lvl="2"/>
            <a:endParaRPr lang="da-DK" dirty="0" smtClean="0"/>
          </a:p>
          <a:p>
            <a:r>
              <a:rPr lang="da-DK" dirty="0" smtClean="0"/>
              <a:t>Begge produkter med planteoptag </a:t>
            </a:r>
            <a:r>
              <a:rPr lang="da-DK" dirty="0"/>
              <a:t>der er på niveau eller højere end </a:t>
            </a:r>
            <a:r>
              <a:rPr lang="da-DK" dirty="0" smtClean="0"/>
              <a:t>ved brug af handelsgødning</a:t>
            </a:r>
            <a:endParaRPr lang="da-DK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87EB-DEB5-48F1-8D1C-BEF24B12FB8F}" type="datetime1">
              <a:rPr lang="en-GB" smtClean="0"/>
              <a:t>09/03/2018</a:t>
            </a:fld>
            <a:r>
              <a:rPr lang="en-GB" smtClean="0"/>
              <a:t>28/02/2018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372" y="836712"/>
            <a:ext cx="5372387" cy="531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Europæiske succeshistorier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9" y="1373021"/>
            <a:ext cx="4244477" cy="4521366"/>
          </a:xfrm>
        </p:spPr>
        <p:txBody>
          <a:bodyPr/>
          <a:lstStyle/>
          <a:p>
            <a:r>
              <a:rPr lang="da-DK" dirty="0" smtClean="0"/>
              <a:t>Ifølge Chris </a:t>
            </a:r>
            <a:r>
              <a:rPr lang="en-US" dirty="0" smtClean="0"/>
              <a:t>Thornton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da-DK" dirty="0"/>
              <a:t>den fælles europæiske platform for bæredygtig anvendelse af fosfor (European </a:t>
            </a:r>
            <a:r>
              <a:rPr lang="da-DK" dirty="0" err="1"/>
              <a:t>Sustainable</a:t>
            </a:r>
            <a:r>
              <a:rPr lang="da-DK" dirty="0"/>
              <a:t> </a:t>
            </a:r>
            <a:r>
              <a:rPr lang="da-DK" dirty="0" err="1"/>
              <a:t>Phosphorus</a:t>
            </a:r>
            <a:r>
              <a:rPr lang="da-DK" dirty="0"/>
              <a:t> Platform) </a:t>
            </a:r>
            <a:r>
              <a:rPr lang="da-DK" dirty="0" smtClean="0"/>
              <a:t>ser </a:t>
            </a:r>
            <a:r>
              <a:rPr lang="da-DK" dirty="0"/>
              <a:t>ud til at være masser af forretningsmuligheder inden for bl.a. fosforudvinding fra både husdyrgødning, spildevandsrensning, madaffald, kød- og benmel, agro-industrien samt </a:t>
            </a:r>
            <a:r>
              <a:rPr lang="da-DK" dirty="0" smtClean="0"/>
              <a:t>biobrændsler</a:t>
            </a:r>
            <a:r>
              <a:rPr lang="da-DK" dirty="0"/>
              <a:t>. </a:t>
            </a:r>
            <a:endParaRPr lang="da-DK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54F9-FFE6-41BA-B553-4E9739CB9AEA}" type="datetime1">
              <a:rPr lang="en-GB" smtClean="0"/>
              <a:t>09/03/2018</a:t>
            </a:fld>
            <a:r>
              <a:rPr lang="en-GB" smtClean="0"/>
              <a:t>28/02/2018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662364" y="1361621"/>
            <a:ext cx="5040560" cy="452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da-DK" kern="0" dirty="0" smtClean="0"/>
              <a:t>Svenske REVAQ genanvender 3.000 ton fosfor om året fra spildevand</a:t>
            </a:r>
          </a:p>
          <a:p>
            <a:pPr lvl="1"/>
            <a:r>
              <a:rPr lang="da-DK" kern="0" dirty="0" smtClean="0"/>
              <a:t>Engelske </a:t>
            </a:r>
            <a:r>
              <a:rPr lang="da-DK" kern="0" dirty="0" err="1" smtClean="0"/>
              <a:t>Fibrophos</a:t>
            </a:r>
            <a:r>
              <a:rPr lang="da-DK" kern="0" dirty="0" smtClean="0"/>
              <a:t> udvinder fosfor fra 800.000 tons kyllingeekskrementer hvert år</a:t>
            </a:r>
          </a:p>
          <a:p>
            <a:pPr lvl="1"/>
            <a:r>
              <a:rPr lang="da-DK" kern="0" dirty="0" smtClean="0"/>
              <a:t>I </a:t>
            </a:r>
            <a:r>
              <a:rPr lang="da-DK" kern="0" dirty="0" err="1" smtClean="0"/>
              <a:t>NutriTrade</a:t>
            </a:r>
            <a:r>
              <a:rPr lang="da-DK" kern="0" dirty="0" smtClean="0"/>
              <a:t> </a:t>
            </a:r>
            <a:r>
              <a:rPr lang="da-DK" kern="0" dirty="0" err="1" smtClean="0"/>
              <a:t>Baltic</a:t>
            </a:r>
            <a:r>
              <a:rPr lang="da-DK" kern="0" dirty="0" smtClean="0"/>
              <a:t> programmet, opfordres lokale fiskere til at fange karpefisk, hvilket skal genskabe den naturlige fødekæde og fjerne overskydende næringsstoffer fra havet</a:t>
            </a:r>
          </a:p>
          <a:p>
            <a:pPr lvl="1"/>
            <a:r>
              <a:rPr lang="da-DK" kern="0" dirty="0" smtClean="0"/>
              <a:t>Herhjemme dyrker vi muslinger og tang som tilsvarende bidrager til fjernelse af overskydende næringsstoffer fra havet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03188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0BE8-0D5C-44C9-AE2B-ECD3F558E1CF}" type="datetime1">
              <a:rPr lang="en-GB" smtClean="0"/>
              <a:t>09/03/2018</a:t>
            </a:fld>
            <a:r>
              <a:rPr lang="en-GB" smtClean="0"/>
              <a:t>28/02/2018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49" y="242887"/>
            <a:ext cx="892492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595811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2833871"/>
</p:tagLst>
</file>

<file path=ppt/theme/theme1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887</Words>
  <Application>Microsoft Office PowerPoint</Application>
  <PresentationFormat>Custom</PresentationFormat>
  <Paragraphs>126</Paragraphs>
  <Slides>18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Georgia</vt:lpstr>
      <vt:lpstr>Wingdings 3</vt:lpstr>
      <vt:lpstr>Arial</vt:lpstr>
      <vt:lpstr>AU Passata Light</vt:lpstr>
      <vt:lpstr>Calibri</vt:lpstr>
      <vt:lpstr>AU Passata</vt:lpstr>
      <vt:lpstr>AU Peto</vt:lpstr>
      <vt:lpstr>AU 16:9</vt:lpstr>
      <vt:lpstr>Værdikæder for husdyrgødning og bioaffald  Henrik B. Møller &amp; Marianne Thomsen</vt:lpstr>
      <vt:lpstr>Værdikæder for husdyrgødning og bioaffald</vt:lpstr>
      <vt:lpstr>værdikæde for husdyrgødning og bioaffald – nu og fremadrettet</vt:lpstr>
      <vt:lpstr>Regulering - P i en cirkulær økonomi</vt:lpstr>
      <vt:lpstr>Udvinding og recirkulering af fosfor</vt:lpstr>
      <vt:lpstr>P genvinding fra spildevand og slam</vt:lpstr>
      <vt:lpstr>P genvinding fra spildevand og slam</vt:lpstr>
      <vt:lpstr>Europæiske succeshistorier</vt:lpstr>
      <vt:lpstr>PowerPoint Presentation</vt:lpstr>
      <vt:lpstr>P genvinding fra husdyrgødning og fast bioaffald</vt:lpstr>
      <vt:lpstr>P genvinding fra husdyrgødning og fast bioaffald via biogasanlæg</vt:lpstr>
      <vt:lpstr>Husdyrgødning – fosfor separation</vt:lpstr>
      <vt:lpstr>Husdyrgødning – fosfor separation</vt:lpstr>
      <vt:lpstr>Husdyrgødning – fosfor separation eller transport</vt:lpstr>
      <vt:lpstr>Biogasanlæggenes betydning for fosforrecirkulering</vt:lpstr>
      <vt:lpstr>Biogasanlæggenes betydning for fosforrecirkulering</vt:lpstr>
      <vt:lpstr>Muligheder og Udfordringer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2018-03-09T20:26:07Z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636289916100635332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2353</vt:lpwstr>
  </property>
  <property fmtid="{D5CDD505-2E9C-101B-9397-08002B2CF9AE}" pid="62" name="colorthemechange">
    <vt:lpwstr>True</vt:lpwstr>
  </property>
</Properties>
</file>