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5" r:id="rId3"/>
    <p:sldId id="267" r:id="rId4"/>
    <p:sldId id="258" r:id="rId5"/>
    <p:sldId id="261" r:id="rId6"/>
    <p:sldId id="257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DCA34-6AB8-446E-828C-A5F96F5803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04C86EB-7495-4A65-954A-1798D8B9C5FA}">
      <dgm:prSet phldrT="[Tekst]"/>
      <dgm:spPr/>
      <dgm:t>
        <a:bodyPr/>
        <a:lstStyle/>
        <a:p>
          <a:r>
            <a:rPr lang="da-DK" dirty="0" smtClean="0"/>
            <a:t>Kortlægge eksisterende viden</a:t>
          </a:r>
          <a:endParaRPr lang="da-DK" dirty="0"/>
        </a:p>
      </dgm:t>
    </dgm:pt>
    <dgm:pt modelId="{8C06D3EC-8ABE-421B-B3E4-74E9E75CFD3B}" type="parTrans" cxnId="{8636991B-12AD-4BB1-8F5A-92ACD5350E9C}">
      <dgm:prSet/>
      <dgm:spPr/>
      <dgm:t>
        <a:bodyPr/>
        <a:lstStyle/>
        <a:p>
          <a:endParaRPr lang="da-DK"/>
        </a:p>
      </dgm:t>
    </dgm:pt>
    <dgm:pt modelId="{7F8B8EE7-0F32-4952-AC3F-D48F5516440F}" type="sibTrans" cxnId="{8636991B-12AD-4BB1-8F5A-92ACD5350E9C}">
      <dgm:prSet/>
      <dgm:spPr/>
      <dgm:t>
        <a:bodyPr/>
        <a:lstStyle/>
        <a:p>
          <a:endParaRPr lang="da-DK"/>
        </a:p>
      </dgm:t>
    </dgm:pt>
    <dgm:pt modelId="{BC90B85F-6A7E-446F-8D37-95500955B4CD}">
      <dgm:prSet phldrT="[Tekst]"/>
      <dgm:spPr/>
      <dgm:t>
        <a:bodyPr/>
        <a:lstStyle/>
        <a:p>
          <a:r>
            <a:rPr lang="da-DK" dirty="0" smtClean="0"/>
            <a:t>Forskning og praktiske erfaringer</a:t>
          </a:r>
        </a:p>
      </dgm:t>
    </dgm:pt>
    <dgm:pt modelId="{E5ECF741-85C6-4EC9-A68B-27E4AD742BCA}" type="parTrans" cxnId="{97BD27FF-0D25-4E0B-A902-363DFADF6CAA}">
      <dgm:prSet/>
      <dgm:spPr/>
      <dgm:t>
        <a:bodyPr/>
        <a:lstStyle/>
        <a:p>
          <a:endParaRPr lang="da-DK"/>
        </a:p>
      </dgm:t>
    </dgm:pt>
    <dgm:pt modelId="{7839891C-42AD-4CDC-846C-C77E90DC2ED1}" type="sibTrans" cxnId="{97BD27FF-0D25-4E0B-A902-363DFADF6CAA}">
      <dgm:prSet/>
      <dgm:spPr/>
      <dgm:t>
        <a:bodyPr/>
        <a:lstStyle/>
        <a:p>
          <a:endParaRPr lang="da-DK"/>
        </a:p>
      </dgm:t>
    </dgm:pt>
    <dgm:pt modelId="{DC93F52C-9243-4E1C-8C58-E393D7E1A6C3}">
      <dgm:prSet phldrT="[Tekst]"/>
      <dgm:spPr/>
      <dgm:t>
        <a:bodyPr/>
        <a:lstStyle/>
        <a:p>
          <a:r>
            <a:rPr lang="da-DK" dirty="0" smtClean="0"/>
            <a:t>Analyse               Anbefalinger </a:t>
          </a:r>
          <a:endParaRPr lang="da-DK" dirty="0"/>
        </a:p>
      </dgm:t>
    </dgm:pt>
    <dgm:pt modelId="{617A14F3-1430-4747-94F4-3B8E40764F6E}" type="parTrans" cxnId="{ABB26024-FCEA-4F1E-93E0-83F1A2F35D53}">
      <dgm:prSet/>
      <dgm:spPr/>
      <dgm:t>
        <a:bodyPr/>
        <a:lstStyle/>
        <a:p>
          <a:endParaRPr lang="da-DK"/>
        </a:p>
      </dgm:t>
    </dgm:pt>
    <dgm:pt modelId="{EF22C08A-9D42-45C2-8DDD-C3A0AAEFBB4A}" type="sibTrans" cxnId="{ABB26024-FCEA-4F1E-93E0-83F1A2F35D53}">
      <dgm:prSet/>
      <dgm:spPr/>
      <dgm:t>
        <a:bodyPr/>
        <a:lstStyle/>
        <a:p>
          <a:endParaRPr lang="da-DK"/>
        </a:p>
      </dgm:t>
    </dgm:pt>
    <dgm:pt modelId="{4312BA29-65DC-4345-8B29-42E6EF921DC2}" type="pres">
      <dgm:prSet presAssocID="{C7CDCA34-6AB8-446E-828C-A5F96F5803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3EF88A7-C460-42AC-B8F8-759FA8BABD0A}" type="pres">
      <dgm:prSet presAssocID="{E04C86EB-7495-4A65-954A-1798D8B9C5FA}" presName="parentLin" presStyleCnt="0"/>
      <dgm:spPr/>
    </dgm:pt>
    <dgm:pt modelId="{AEDCDFD9-CB01-4198-9D0A-EC9A06162423}" type="pres">
      <dgm:prSet presAssocID="{E04C86EB-7495-4A65-954A-1798D8B9C5FA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EA80D1D3-8B89-450D-B47D-9C2577DAC776}" type="pres">
      <dgm:prSet presAssocID="{E04C86EB-7495-4A65-954A-1798D8B9C5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FBCCE7-13D4-4F68-8768-0006955BEAA4}" type="pres">
      <dgm:prSet presAssocID="{E04C86EB-7495-4A65-954A-1798D8B9C5FA}" presName="negativeSpace" presStyleCnt="0"/>
      <dgm:spPr/>
    </dgm:pt>
    <dgm:pt modelId="{CEABCE8C-869C-4116-929C-6D4613EE6DFA}" type="pres">
      <dgm:prSet presAssocID="{E04C86EB-7495-4A65-954A-1798D8B9C5FA}" presName="childText" presStyleLbl="conFgAcc1" presStyleIdx="0" presStyleCnt="3">
        <dgm:presLayoutVars>
          <dgm:bulletEnabled val="1"/>
        </dgm:presLayoutVars>
      </dgm:prSet>
      <dgm:spPr/>
    </dgm:pt>
    <dgm:pt modelId="{03EED6EF-2509-4D6F-B4BC-181CE8414A0F}" type="pres">
      <dgm:prSet presAssocID="{7F8B8EE7-0F32-4952-AC3F-D48F5516440F}" presName="spaceBetweenRectangles" presStyleCnt="0"/>
      <dgm:spPr/>
    </dgm:pt>
    <dgm:pt modelId="{5D36B46E-BEFF-40B5-A086-D493938FC45D}" type="pres">
      <dgm:prSet presAssocID="{BC90B85F-6A7E-446F-8D37-95500955B4CD}" presName="parentLin" presStyleCnt="0"/>
      <dgm:spPr/>
    </dgm:pt>
    <dgm:pt modelId="{C644C97D-FE45-4C4F-8116-7EFA90BA86C3}" type="pres">
      <dgm:prSet presAssocID="{BC90B85F-6A7E-446F-8D37-95500955B4CD}" presName="parentLeftMargin" presStyleLbl="node1" presStyleIdx="0" presStyleCnt="3"/>
      <dgm:spPr/>
      <dgm:t>
        <a:bodyPr/>
        <a:lstStyle/>
        <a:p>
          <a:endParaRPr lang="da-DK"/>
        </a:p>
      </dgm:t>
    </dgm:pt>
    <dgm:pt modelId="{205E6290-F48A-459E-B1DD-66F96880D4D1}" type="pres">
      <dgm:prSet presAssocID="{BC90B85F-6A7E-446F-8D37-95500955B4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B52C4BD-D1F2-457A-9718-ECEA14BA2ABF}" type="pres">
      <dgm:prSet presAssocID="{BC90B85F-6A7E-446F-8D37-95500955B4CD}" presName="negativeSpace" presStyleCnt="0"/>
      <dgm:spPr/>
    </dgm:pt>
    <dgm:pt modelId="{6A01253F-270D-46FC-97AB-00C663FDB8BB}" type="pres">
      <dgm:prSet presAssocID="{BC90B85F-6A7E-446F-8D37-95500955B4C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5420FEE-3B27-42A4-9A02-AB8BA74CBEB1}" type="pres">
      <dgm:prSet presAssocID="{7839891C-42AD-4CDC-846C-C77E90DC2ED1}" presName="spaceBetweenRectangles" presStyleCnt="0"/>
      <dgm:spPr/>
    </dgm:pt>
    <dgm:pt modelId="{838563C5-AE2A-48E1-9CC4-F85358346F26}" type="pres">
      <dgm:prSet presAssocID="{DC93F52C-9243-4E1C-8C58-E393D7E1A6C3}" presName="parentLin" presStyleCnt="0"/>
      <dgm:spPr/>
    </dgm:pt>
    <dgm:pt modelId="{DE5410C6-A978-4D61-B1E2-77A06DD71C1E}" type="pres">
      <dgm:prSet presAssocID="{DC93F52C-9243-4E1C-8C58-E393D7E1A6C3}" presName="parentLeftMargin" presStyleLbl="node1" presStyleIdx="1" presStyleCnt="3"/>
      <dgm:spPr/>
      <dgm:t>
        <a:bodyPr/>
        <a:lstStyle/>
        <a:p>
          <a:endParaRPr lang="da-DK"/>
        </a:p>
      </dgm:t>
    </dgm:pt>
    <dgm:pt modelId="{766A0AD7-957A-4250-A288-3A687ADF9A22}" type="pres">
      <dgm:prSet presAssocID="{DC93F52C-9243-4E1C-8C58-E393D7E1A6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55F58F8-24B9-486B-B925-6E9D7BFB157D}" type="pres">
      <dgm:prSet presAssocID="{DC93F52C-9243-4E1C-8C58-E393D7E1A6C3}" presName="negativeSpace" presStyleCnt="0"/>
      <dgm:spPr/>
    </dgm:pt>
    <dgm:pt modelId="{B97B5B67-8BA3-4E18-B69B-BF449FFEB990}" type="pres">
      <dgm:prSet presAssocID="{DC93F52C-9243-4E1C-8C58-E393D7E1A6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B26024-FCEA-4F1E-93E0-83F1A2F35D53}" srcId="{C7CDCA34-6AB8-446E-828C-A5F96F58039E}" destId="{DC93F52C-9243-4E1C-8C58-E393D7E1A6C3}" srcOrd="2" destOrd="0" parTransId="{617A14F3-1430-4747-94F4-3B8E40764F6E}" sibTransId="{EF22C08A-9D42-45C2-8DDD-C3A0AAEFBB4A}"/>
    <dgm:cxn modelId="{DE9DCFEC-5952-4E20-B0CB-8704574CB42C}" type="presOf" srcId="{DC93F52C-9243-4E1C-8C58-E393D7E1A6C3}" destId="{766A0AD7-957A-4250-A288-3A687ADF9A22}" srcOrd="1" destOrd="0" presId="urn:microsoft.com/office/officeart/2005/8/layout/list1"/>
    <dgm:cxn modelId="{3E220988-AB33-432A-A36D-25618A7B3688}" type="presOf" srcId="{E04C86EB-7495-4A65-954A-1798D8B9C5FA}" destId="{EA80D1D3-8B89-450D-B47D-9C2577DAC776}" srcOrd="1" destOrd="0" presId="urn:microsoft.com/office/officeart/2005/8/layout/list1"/>
    <dgm:cxn modelId="{31919E15-660F-42FA-A00B-2361A584D67E}" type="presOf" srcId="{E04C86EB-7495-4A65-954A-1798D8B9C5FA}" destId="{AEDCDFD9-CB01-4198-9D0A-EC9A06162423}" srcOrd="0" destOrd="0" presId="urn:microsoft.com/office/officeart/2005/8/layout/list1"/>
    <dgm:cxn modelId="{4B30F135-7273-4E05-8D28-1F6249D95468}" type="presOf" srcId="{BC90B85F-6A7E-446F-8D37-95500955B4CD}" destId="{C644C97D-FE45-4C4F-8116-7EFA90BA86C3}" srcOrd="0" destOrd="0" presId="urn:microsoft.com/office/officeart/2005/8/layout/list1"/>
    <dgm:cxn modelId="{97BD27FF-0D25-4E0B-A902-363DFADF6CAA}" srcId="{C7CDCA34-6AB8-446E-828C-A5F96F58039E}" destId="{BC90B85F-6A7E-446F-8D37-95500955B4CD}" srcOrd="1" destOrd="0" parTransId="{E5ECF741-85C6-4EC9-A68B-27E4AD742BCA}" sibTransId="{7839891C-42AD-4CDC-846C-C77E90DC2ED1}"/>
    <dgm:cxn modelId="{8636991B-12AD-4BB1-8F5A-92ACD5350E9C}" srcId="{C7CDCA34-6AB8-446E-828C-A5F96F58039E}" destId="{E04C86EB-7495-4A65-954A-1798D8B9C5FA}" srcOrd="0" destOrd="0" parTransId="{8C06D3EC-8ABE-421B-B3E4-74E9E75CFD3B}" sibTransId="{7F8B8EE7-0F32-4952-AC3F-D48F5516440F}"/>
    <dgm:cxn modelId="{0B2D95C0-CF1A-4044-8E02-DC88EB7C7DF6}" type="presOf" srcId="{C7CDCA34-6AB8-446E-828C-A5F96F58039E}" destId="{4312BA29-65DC-4345-8B29-42E6EF921DC2}" srcOrd="0" destOrd="0" presId="urn:microsoft.com/office/officeart/2005/8/layout/list1"/>
    <dgm:cxn modelId="{A1B1D6BD-68D3-4109-BC68-DC382E1FC990}" type="presOf" srcId="{BC90B85F-6A7E-446F-8D37-95500955B4CD}" destId="{205E6290-F48A-459E-B1DD-66F96880D4D1}" srcOrd="1" destOrd="0" presId="urn:microsoft.com/office/officeart/2005/8/layout/list1"/>
    <dgm:cxn modelId="{8686DFFA-ABCA-4C71-BB5C-1C3B12751FD7}" type="presOf" srcId="{DC93F52C-9243-4E1C-8C58-E393D7E1A6C3}" destId="{DE5410C6-A978-4D61-B1E2-77A06DD71C1E}" srcOrd="0" destOrd="0" presId="urn:microsoft.com/office/officeart/2005/8/layout/list1"/>
    <dgm:cxn modelId="{D739003F-C81E-46D1-A009-F6C50E5F5441}" type="presParOf" srcId="{4312BA29-65DC-4345-8B29-42E6EF921DC2}" destId="{C3EF88A7-C460-42AC-B8F8-759FA8BABD0A}" srcOrd="0" destOrd="0" presId="urn:microsoft.com/office/officeart/2005/8/layout/list1"/>
    <dgm:cxn modelId="{0DFC9EEF-24D4-4481-8897-3F30F0F39802}" type="presParOf" srcId="{C3EF88A7-C460-42AC-B8F8-759FA8BABD0A}" destId="{AEDCDFD9-CB01-4198-9D0A-EC9A06162423}" srcOrd="0" destOrd="0" presId="urn:microsoft.com/office/officeart/2005/8/layout/list1"/>
    <dgm:cxn modelId="{C642B2CE-21FD-4419-B43D-66C840103627}" type="presParOf" srcId="{C3EF88A7-C460-42AC-B8F8-759FA8BABD0A}" destId="{EA80D1D3-8B89-450D-B47D-9C2577DAC776}" srcOrd="1" destOrd="0" presId="urn:microsoft.com/office/officeart/2005/8/layout/list1"/>
    <dgm:cxn modelId="{FD0597E9-77EF-46D2-8C4D-0C103F5BEE90}" type="presParOf" srcId="{4312BA29-65DC-4345-8B29-42E6EF921DC2}" destId="{97FBCCE7-13D4-4F68-8768-0006955BEAA4}" srcOrd="1" destOrd="0" presId="urn:microsoft.com/office/officeart/2005/8/layout/list1"/>
    <dgm:cxn modelId="{967A0F7F-7E63-4116-B75B-3D0E897609C6}" type="presParOf" srcId="{4312BA29-65DC-4345-8B29-42E6EF921DC2}" destId="{CEABCE8C-869C-4116-929C-6D4613EE6DFA}" srcOrd="2" destOrd="0" presId="urn:microsoft.com/office/officeart/2005/8/layout/list1"/>
    <dgm:cxn modelId="{19A35BD6-A729-43E6-B1B4-03E05DEE08D7}" type="presParOf" srcId="{4312BA29-65DC-4345-8B29-42E6EF921DC2}" destId="{03EED6EF-2509-4D6F-B4BC-181CE8414A0F}" srcOrd="3" destOrd="0" presId="urn:microsoft.com/office/officeart/2005/8/layout/list1"/>
    <dgm:cxn modelId="{4146A2C7-D5BE-441C-A070-954FCE15943F}" type="presParOf" srcId="{4312BA29-65DC-4345-8B29-42E6EF921DC2}" destId="{5D36B46E-BEFF-40B5-A086-D493938FC45D}" srcOrd="4" destOrd="0" presId="urn:microsoft.com/office/officeart/2005/8/layout/list1"/>
    <dgm:cxn modelId="{B8159738-EA94-455C-A5CC-0AA2878395AC}" type="presParOf" srcId="{5D36B46E-BEFF-40B5-A086-D493938FC45D}" destId="{C644C97D-FE45-4C4F-8116-7EFA90BA86C3}" srcOrd="0" destOrd="0" presId="urn:microsoft.com/office/officeart/2005/8/layout/list1"/>
    <dgm:cxn modelId="{D1E924B0-962D-4041-8247-15A550669CA8}" type="presParOf" srcId="{5D36B46E-BEFF-40B5-A086-D493938FC45D}" destId="{205E6290-F48A-459E-B1DD-66F96880D4D1}" srcOrd="1" destOrd="0" presId="urn:microsoft.com/office/officeart/2005/8/layout/list1"/>
    <dgm:cxn modelId="{F24544D7-3F1E-486B-A176-4A93066C35BF}" type="presParOf" srcId="{4312BA29-65DC-4345-8B29-42E6EF921DC2}" destId="{9B52C4BD-D1F2-457A-9718-ECEA14BA2ABF}" srcOrd="5" destOrd="0" presId="urn:microsoft.com/office/officeart/2005/8/layout/list1"/>
    <dgm:cxn modelId="{2F49CAC9-3E33-400A-A732-457C4B29B3E4}" type="presParOf" srcId="{4312BA29-65DC-4345-8B29-42E6EF921DC2}" destId="{6A01253F-270D-46FC-97AB-00C663FDB8BB}" srcOrd="6" destOrd="0" presId="urn:microsoft.com/office/officeart/2005/8/layout/list1"/>
    <dgm:cxn modelId="{F88365B0-6F93-4CFD-8D1E-98E5E0FA6E84}" type="presParOf" srcId="{4312BA29-65DC-4345-8B29-42E6EF921DC2}" destId="{55420FEE-3B27-42A4-9A02-AB8BA74CBEB1}" srcOrd="7" destOrd="0" presId="urn:microsoft.com/office/officeart/2005/8/layout/list1"/>
    <dgm:cxn modelId="{9EC92591-2DED-4A12-86A6-5422A8F03824}" type="presParOf" srcId="{4312BA29-65DC-4345-8B29-42E6EF921DC2}" destId="{838563C5-AE2A-48E1-9CC4-F85358346F26}" srcOrd="8" destOrd="0" presId="urn:microsoft.com/office/officeart/2005/8/layout/list1"/>
    <dgm:cxn modelId="{97313D11-9049-4BAF-8E2D-2EEC0A4BF784}" type="presParOf" srcId="{838563C5-AE2A-48E1-9CC4-F85358346F26}" destId="{DE5410C6-A978-4D61-B1E2-77A06DD71C1E}" srcOrd="0" destOrd="0" presId="urn:microsoft.com/office/officeart/2005/8/layout/list1"/>
    <dgm:cxn modelId="{01F0E674-1848-421F-8CE8-8438BC86DC19}" type="presParOf" srcId="{838563C5-AE2A-48E1-9CC4-F85358346F26}" destId="{766A0AD7-957A-4250-A288-3A687ADF9A22}" srcOrd="1" destOrd="0" presId="urn:microsoft.com/office/officeart/2005/8/layout/list1"/>
    <dgm:cxn modelId="{EB00A127-528E-4EA5-9617-092F01F01EE6}" type="presParOf" srcId="{4312BA29-65DC-4345-8B29-42E6EF921DC2}" destId="{755F58F8-24B9-486B-B925-6E9D7BFB157D}" srcOrd="9" destOrd="0" presId="urn:microsoft.com/office/officeart/2005/8/layout/list1"/>
    <dgm:cxn modelId="{4AD91470-C4F6-4B4C-829A-0B9C69C815B9}" type="presParOf" srcId="{4312BA29-65DC-4345-8B29-42E6EF921DC2}" destId="{B97B5B67-8BA3-4E18-B69B-BF449FFEB9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BCE8C-869C-4116-929C-6D4613EE6DFA}">
      <dsp:nvSpPr>
        <dsp:cNvPr id="0" name=""/>
        <dsp:cNvSpPr/>
      </dsp:nvSpPr>
      <dsp:spPr>
        <a:xfrm>
          <a:off x="0" y="418657"/>
          <a:ext cx="56989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0D1D3-8B89-450D-B47D-9C2577DAC776}">
      <dsp:nvSpPr>
        <dsp:cNvPr id="0" name=""/>
        <dsp:cNvSpPr/>
      </dsp:nvSpPr>
      <dsp:spPr>
        <a:xfrm>
          <a:off x="284948" y="108697"/>
          <a:ext cx="39892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Kortlægge eksisterende viden</a:t>
          </a:r>
          <a:endParaRPr lang="da-DK" sz="2100" kern="1200" dirty="0"/>
        </a:p>
      </dsp:txBody>
      <dsp:txXfrm>
        <a:off x="315210" y="138959"/>
        <a:ext cx="3928759" cy="559396"/>
      </dsp:txXfrm>
    </dsp:sp>
    <dsp:sp modelId="{6A01253F-270D-46FC-97AB-00C663FDB8BB}">
      <dsp:nvSpPr>
        <dsp:cNvPr id="0" name=""/>
        <dsp:cNvSpPr/>
      </dsp:nvSpPr>
      <dsp:spPr>
        <a:xfrm>
          <a:off x="0" y="1371217"/>
          <a:ext cx="56989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E6290-F48A-459E-B1DD-66F96880D4D1}">
      <dsp:nvSpPr>
        <dsp:cNvPr id="0" name=""/>
        <dsp:cNvSpPr/>
      </dsp:nvSpPr>
      <dsp:spPr>
        <a:xfrm>
          <a:off x="284948" y="1061257"/>
          <a:ext cx="39892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Forskning og praktiske erfaringer</a:t>
          </a:r>
        </a:p>
      </dsp:txBody>
      <dsp:txXfrm>
        <a:off x="315210" y="1091519"/>
        <a:ext cx="3928759" cy="559396"/>
      </dsp:txXfrm>
    </dsp:sp>
    <dsp:sp modelId="{B97B5B67-8BA3-4E18-B69B-BF449FFEB990}">
      <dsp:nvSpPr>
        <dsp:cNvPr id="0" name=""/>
        <dsp:cNvSpPr/>
      </dsp:nvSpPr>
      <dsp:spPr>
        <a:xfrm>
          <a:off x="0" y="2323777"/>
          <a:ext cx="56989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A0AD7-957A-4250-A288-3A687ADF9A22}">
      <dsp:nvSpPr>
        <dsp:cNvPr id="0" name=""/>
        <dsp:cNvSpPr/>
      </dsp:nvSpPr>
      <dsp:spPr>
        <a:xfrm>
          <a:off x="284948" y="2013817"/>
          <a:ext cx="39892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Analyse               Anbefalinger </a:t>
          </a:r>
          <a:endParaRPr lang="da-DK" sz="2100" kern="1200" dirty="0"/>
        </a:p>
      </dsp:txBody>
      <dsp:txXfrm>
        <a:off x="315210" y="2044079"/>
        <a:ext cx="392875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3056-4A8C-4EA1-981F-5670F5C82EE8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BA44F-0246-4D1F-8206-4130CFA25F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482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 </a:t>
            </a:r>
            <a:r>
              <a:rPr lang="da-DK" dirty="0" err="1" smtClean="0"/>
              <a:t>husdyrbruglov</a:t>
            </a:r>
            <a:r>
              <a:rPr lang="da-DK" baseline="0" dirty="0" smtClean="0"/>
              <a:t> – adskillelses af arealer og anlæg</a:t>
            </a:r>
          </a:p>
          <a:p>
            <a:r>
              <a:rPr lang="da-DK" baseline="0" dirty="0" smtClean="0"/>
              <a:t>Ny generel arealregulering gældende for anvendelse af alle gødningstyper på landbrugsjord. Grænser for fosfortilførsel</a:t>
            </a:r>
          </a:p>
          <a:p>
            <a:r>
              <a:rPr lang="da-DK" baseline="0" dirty="0" smtClean="0"/>
              <a:t>Udviklet på baggrund af eksisterende viden, praktisk mulige scenarier og overførsel af gammel regulering/harmoni + vilkår til ny regulering.</a:t>
            </a:r>
          </a:p>
          <a:p>
            <a:r>
              <a:rPr lang="da-DK" baseline="0" dirty="0" smtClean="0"/>
              <a:t>Som del af aftalen (S og R) blev der </a:t>
            </a:r>
            <a:r>
              <a:rPr lang="da-DK" baseline="0" dirty="0" err="1" smtClean="0"/>
              <a:t>udarbejet</a:t>
            </a:r>
            <a:r>
              <a:rPr lang="da-DK" baseline="0" dirty="0" smtClean="0"/>
              <a:t> en tillægsbetænkning hvor der blev sat fokus på fosfor – udvikling af en </a:t>
            </a:r>
            <a:r>
              <a:rPr lang="da-DK" baseline="0" dirty="0" err="1" smtClean="0"/>
              <a:t>fosforvidensyntese</a:t>
            </a:r>
            <a:r>
              <a:rPr lang="da-DK" baseline="0" dirty="0" smtClean="0"/>
              <a:t> med fokus på fosfor som naturressource- teknologiske muligheder for recirkulering af fosfor og på erhvervets muligheder for at videreudvikle på fodringstrategier for reducere input output og dermed reducere det potentielle fosfortab til vandmiljø.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74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</a:t>
            </a:r>
            <a:r>
              <a:rPr lang="da-DK" dirty="0" err="1" smtClean="0"/>
              <a:t>husdyrbruglovens</a:t>
            </a:r>
            <a:r>
              <a:rPr lang="da-DK" baseline="0" dirty="0" smtClean="0"/>
              <a:t> bemærkninger er der ud over </a:t>
            </a:r>
            <a:r>
              <a:rPr lang="da-DK" baseline="0" dirty="0" err="1" smtClean="0"/>
              <a:t>vidensyntesen</a:t>
            </a:r>
            <a:r>
              <a:rPr lang="da-DK" baseline="0" dirty="0" smtClean="0"/>
              <a:t> lagt spor ud </a:t>
            </a:r>
            <a:r>
              <a:rPr lang="da-DK" baseline="0" dirty="0" err="1" smtClean="0"/>
              <a:t>ift</a:t>
            </a:r>
            <a:r>
              <a:rPr lang="da-DK" baseline="0" dirty="0" smtClean="0"/>
              <a:t> at der </a:t>
            </a:r>
            <a:r>
              <a:rPr lang="da-DK" baseline="0" dirty="0" err="1" smtClean="0"/>
              <a:t>fremadretttet</a:t>
            </a:r>
            <a:r>
              <a:rPr lang="da-DK" baseline="0" dirty="0" smtClean="0"/>
              <a:t> skal arbejdes videre med at forbedre </a:t>
            </a:r>
            <a:r>
              <a:rPr lang="da-DK" baseline="0" dirty="0" err="1" smtClean="0"/>
              <a:t>vidensgrundlaget</a:t>
            </a:r>
            <a:r>
              <a:rPr lang="da-DK" baseline="0" dirty="0" smtClean="0"/>
              <a:t> for fosfor.</a:t>
            </a:r>
          </a:p>
          <a:p>
            <a:r>
              <a:rPr lang="da-DK" baseline="0" dirty="0" smtClean="0"/>
              <a:t>Dette fører til en række projekter – kommer tilbage til det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48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Hvad er en </a:t>
            </a:r>
            <a:r>
              <a:rPr lang="da-DK" dirty="0" err="1" smtClean="0"/>
              <a:t>vidensyntese</a:t>
            </a:r>
            <a:endParaRPr lang="da-DK" dirty="0" smtClean="0"/>
          </a:p>
          <a:p>
            <a:r>
              <a:rPr lang="da-DK" dirty="0" smtClean="0"/>
              <a:t>Kortlægning</a:t>
            </a:r>
            <a:r>
              <a:rPr lang="da-DK" baseline="0" dirty="0" smtClean="0"/>
              <a:t> af eksisterende viden</a:t>
            </a:r>
          </a:p>
          <a:p>
            <a:r>
              <a:rPr lang="da-DK" baseline="0" dirty="0" smtClean="0"/>
              <a:t>Skal udarbejdes på baggrund af eksisterende viden, både fra forskning men også fra praktiske erfaringer. </a:t>
            </a:r>
          </a:p>
          <a:p>
            <a:r>
              <a:rPr lang="da-DK" baseline="0" dirty="0" smtClean="0"/>
              <a:t>Der skal udarbejdes analyser af </a:t>
            </a:r>
            <a:r>
              <a:rPr lang="da-DK" baseline="0" dirty="0" err="1" smtClean="0"/>
              <a:t>barrierrer</a:t>
            </a:r>
            <a:r>
              <a:rPr lang="da-DK" baseline="0" dirty="0" smtClean="0"/>
              <a:t> muligheder for videreudvikling på området. Føre til en række anbefalinger</a:t>
            </a:r>
          </a:p>
          <a:p>
            <a:r>
              <a:rPr lang="da-DK" baseline="0" dirty="0" smtClean="0"/>
              <a:t>Klassisk forskning –</a:t>
            </a:r>
            <a:r>
              <a:rPr lang="da-DK" baseline="0" dirty="0" err="1" smtClean="0"/>
              <a:t>vindensindsamling</a:t>
            </a:r>
            <a:r>
              <a:rPr lang="da-DK" baseline="0" dirty="0" smtClean="0"/>
              <a:t> men også gerne aktiv inddragelse af brugere/modtagere/interessenter ved brug a skræddersyede analyseværktøjer, spørgeskemaer etc. Til at indsamle og analysere behov, muligheder der afspejler den </a:t>
            </a:r>
            <a:r>
              <a:rPr lang="da-DK" baseline="0" dirty="0" err="1" smtClean="0"/>
              <a:t>virklelige</a:t>
            </a:r>
            <a:r>
              <a:rPr lang="da-DK" baseline="0" dirty="0" smtClean="0"/>
              <a:t> situation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85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vidensyntesen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at skabe overblik over den samlede værdikæde for fosfor i landbruget samt pege på barrierer og udviklingsbehov. Der ønskes herunder en tværgående syntese, som fokuserer på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synergier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udviklingsmuligheder, behov og dilemmaer i forhold til at sikre en bedre udnyttelse af fosforressourcerne på tværs i landbrugssektoren. Det er herunder vigtigt, at der som del af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vidensyntesen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udarbejdes en række anbefalinger til fremadrettede fokusområder i forhold til at udvikle og forbedre landbrugets fosforudnyttelse og reducere fosforudledningen til vandmiljøet.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Vidensyntesen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kunne understøtte den videre udvikling på området og danne grundlag for Miljø- og Fødevareministeriets fremtidige beslutningsgrundlag.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965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Hvem er målgruppen</a:t>
            </a:r>
          </a:p>
          <a:p>
            <a:r>
              <a:rPr lang="da-DK" dirty="0" smtClean="0"/>
              <a:t>Politiske</a:t>
            </a:r>
            <a:r>
              <a:rPr lang="da-DK" baseline="0" dirty="0" smtClean="0"/>
              <a:t> beslutningstagere</a:t>
            </a:r>
          </a:p>
          <a:p>
            <a:r>
              <a:rPr lang="da-DK" baseline="0" dirty="0" err="1" smtClean="0"/>
              <a:t>Resulatet</a:t>
            </a:r>
            <a:r>
              <a:rPr lang="da-DK" baseline="0" dirty="0" smtClean="0"/>
              <a:t> skal danne grundlag for det fremtidige beslutningsgrundlag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000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Forslag ideer</a:t>
            </a:r>
            <a:r>
              <a:rPr lang="da-DK" baseline="0" dirty="0" smtClean="0"/>
              <a:t> til parametre der kan indgå i </a:t>
            </a:r>
            <a:r>
              <a:rPr lang="da-DK" baseline="0" dirty="0" err="1" smtClean="0"/>
              <a:t>vidensyntesen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Anlayse</a:t>
            </a:r>
            <a:r>
              <a:rPr lang="da-DK" baseline="0" dirty="0" smtClean="0"/>
              <a:t> –hvor er det sammenhæng – hvilke parametre skal der </a:t>
            </a:r>
            <a:r>
              <a:rPr lang="da-DK" baseline="0" dirty="0" err="1" smtClean="0"/>
              <a:t>forkuseres</a:t>
            </a:r>
            <a:r>
              <a:rPr lang="da-DK" baseline="0" dirty="0" smtClean="0"/>
              <a:t> på – hvilke er af mindre betydning – hvad er rentabiliteten- hvilke barrierer er der for at mulighederne kan få succes</a:t>
            </a:r>
          </a:p>
          <a:p>
            <a:r>
              <a:rPr lang="da-DK" baseline="0" dirty="0" smtClean="0"/>
              <a:t>Find selv på flere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60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Samlet</a:t>
            </a:r>
            <a:r>
              <a:rPr lang="da-DK" baseline="0" dirty="0" smtClean="0"/>
              <a:t> rapport med viden</a:t>
            </a:r>
          </a:p>
          <a:p>
            <a:r>
              <a:rPr lang="da-DK" baseline="0" dirty="0" smtClean="0"/>
              <a:t>Analyse – barrierer og muligheder – anbefalinger til hvor det fremadrettet er mest rentabelt at optimere anvendelse/recirkulering af P</a:t>
            </a:r>
          </a:p>
          <a:p>
            <a:r>
              <a:rPr lang="da-DK" baseline="0" dirty="0" smtClean="0"/>
              <a:t>Lækker let læselig og </a:t>
            </a:r>
            <a:r>
              <a:rPr lang="da-DK" baseline="0" dirty="0" err="1" smtClean="0"/>
              <a:t>kommunikerbar</a:t>
            </a:r>
            <a:r>
              <a:rPr lang="da-DK" baseline="0" dirty="0" smtClean="0"/>
              <a:t> publikation – </a:t>
            </a:r>
            <a:r>
              <a:rPr lang="da-DK" baseline="0" dirty="0" err="1" smtClean="0"/>
              <a:t>evt</a:t>
            </a:r>
            <a:r>
              <a:rPr lang="da-DK" baseline="0" dirty="0" smtClean="0"/>
              <a:t> med en række </a:t>
            </a:r>
            <a:r>
              <a:rPr lang="da-DK" baseline="0" dirty="0" err="1" smtClean="0"/>
              <a:t>faktark</a:t>
            </a:r>
            <a:endParaRPr lang="da-DK" baseline="0" dirty="0" smtClean="0"/>
          </a:p>
          <a:p>
            <a:r>
              <a:rPr lang="da-DK" baseline="0" dirty="0" smtClean="0"/>
              <a:t>Afsluttende seminar for de politiske beslutningstagere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A44F-0246-4D1F-8206-4130CFA25F2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105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59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58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94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47700" y="2348880"/>
            <a:ext cx="5705475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534824" y="5366526"/>
            <a:ext cx="1959890" cy="40495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534824" y="5959334"/>
            <a:ext cx="1959890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pic>
        <p:nvPicPr>
          <p:cNvPr id="8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6834"/>
            <a:ext cx="2916000" cy="473142"/>
          </a:xfrm>
          <a:prstGeom prst="rect">
            <a:avLst/>
          </a:prstGeom>
        </p:spPr>
      </p:pic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6536434" y="5778964"/>
            <a:ext cx="1958280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5A2F1A-EA0D-423D-9ED4-2EDB8EB0270E}" type="datetime2">
              <a:rPr lang="da-DK" smtClean="0"/>
              <a:t>9. marts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7692035"/>
            <a:ext cx="3639964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7692035"/>
            <a:ext cx="298376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6587"/>
            <a:ext cx="1836738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000" y="1524"/>
            <a:ext cx="1436830" cy="1078992"/>
          </a:xfrm>
          <a:prstGeom prst="rect">
            <a:avLst/>
          </a:prstGeom>
        </p:spPr>
      </p:pic>
      <p:grpSp>
        <p:nvGrpSpPr>
          <p:cNvPr id="31" name="Gruppe 30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32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3" name="Billede 3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34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 smtClean="0"/>
            </a:p>
          </p:txBody>
        </p:sp>
      </p:grpSp>
      <p:sp>
        <p:nvSpPr>
          <p:cNvPr id="19" name="Tekstfelt 18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</p:spTree>
    <p:extLst>
      <p:ext uri="{BB962C8B-B14F-4D97-AF65-F5344CB8AC3E}">
        <p14:creationId xmlns:p14="http://schemas.microsoft.com/office/powerpoint/2010/main" val="56194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0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0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97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51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95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65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19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9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8133-C391-4B86-B16D-2A4FD0388B99}" type="datetimeFigureOut">
              <a:rPr lang="da-DK" smtClean="0"/>
              <a:t>09-03-2018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0429-FC30-4AB4-BF87-3E58D1FAE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95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google.dk/url?sa=i&amp;rct=j&amp;q=&amp;esrc=s&amp;source=images&amp;cd=&amp;cad=rja&amp;uact=8&amp;ved=2ahUKEwiIgpmE2NfZAhUFC-wKHXH1BDMQjRx6BAgAEAY&amp;url=https://www.visitcopenhagen.dk/da/christiansborg-slotskirke-gdk422098&amp;psig=AOvVaw3msWQspA4R1dUnZ6aDsI2v&amp;ust=1520425371388577" TargetMode="External"/><Relationship Id="rId7" Type="http://schemas.openxmlformats.org/officeDocument/2006/relationships/hyperlink" Target="https://da.wikipedia.org/wiki/Fil:Karnov_1998_on_bookshelf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dk/imgres?imgurl=http://sprogmuseet.dk/wp-content/uploads/folketingssalen.jpg&amp;imgrefurl=http://sprogmuseet.dk/medier/p%C3%A6n-tone-i-dansk-politik/&amp;docid=ycNCQ8e9fkczeM&amp;tbnid=L8XOsAxPWaC1mM:&amp;vet=1&amp;w=366&amp;h=178&amp;bih=584&amp;biw=1164&amp;ved=2ahUKEwiSyeGP2NfZAhXMDOwKHf0LB8cQxiAoAXoECAAQEw&amp;iact=c&amp;ictx=1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2ahUKEwiehbHd29fZAhUHyqQKHUd5AT8QjRx6BAgAEAY&amp;url=https://en.wikipedia.org/wiki/Recycling_symbol&amp;psig=AOvVaw2TcfzOVhbMdyhdKyhguxa_&amp;ust=152042631924735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2ahUKEwizhKuV-dnZAhVBr6QKHWBUCqUQjRx6BAgAEAU&amp;url=https://www.freepik.com/free-photos-vectors/flyer&amp;psig=AOvVaw01LnXU9LeKeNRKFVq0vsWZ&amp;ust=15205029526752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287660" y="1332160"/>
            <a:ext cx="8028756" cy="20968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a-DK" dirty="0" err="1" smtClean="0"/>
              <a:t>Fosforvidensyntese</a:t>
            </a: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Opstartsworkshop</a:t>
            </a:r>
          </a:p>
          <a:p>
            <a:pPr marL="0" indent="0" algn="ctr">
              <a:buNone/>
            </a:pPr>
            <a:r>
              <a:rPr lang="da-DK" dirty="0" smtClean="0"/>
              <a:t>Århus 9. marts 2018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1"/>
          </p:nvPr>
        </p:nvSpPr>
        <p:spPr>
          <a:xfrm>
            <a:off x="6228184" y="5544328"/>
            <a:ext cx="3240360" cy="404952"/>
          </a:xfrm>
        </p:spPr>
        <p:txBody>
          <a:bodyPr>
            <a:noAutofit/>
          </a:bodyPr>
          <a:lstStyle/>
          <a:p>
            <a:r>
              <a:rPr lang="da-DK" sz="2000" dirty="0" smtClean="0"/>
              <a:t>Århus, 9. marts 2018</a:t>
            </a:r>
            <a:endParaRPr lang="da-DK" sz="2000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a-DK" sz="8000" dirty="0" smtClean="0"/>
              <a:t>Karin Peters</a:t>
            </a:r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8" name="Picture 2" descr="Workshop, Bord, Skrifttype, Væg, Sten, Mursten, Kri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283968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8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131840" y="5400600"/>
            <a:ext cx="6120680" cy="14127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3200" dirty="0" err="1" smtClean="0"/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359398" y="188640"/>
            <a:ext cx="7880923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 smtClean="0"/>
              <a:t>Historik</a:t>
            </a:r>
            <a:r>
              <a:rPr lang="da-DK" sz="3200" dirty="0" smtClean="0"/>
              <a:t> </a:t>
            </a:r>
            <a:endParaRPr lang="da-DK" sz="3200" dirty="0"/>
          </a:p>
        </p:txBody>
      </p:sp>
      <p:sp>
        <p:nvSpPr>
          <p:cNvPr id="8" name="Nedadgående pil 7"/>
          <p:cNvSpPr/>
          <p:nvPr/>
        </p:nvSpPr>
        <p:spPr>
          <a:xfrm>
            <a:off x="3692344" y="1556792"/>
            <a:ext cx="484632" cy="97840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3200" dirty="0" err="1" smtClean="0"/>
          </a:p>
        </p:txBody>
      </p:sp>
      <p:sp>
        <p:nvSpPr>
          <p:cNvPr id="9" name="Tekstboks 8"/>
          <p:cNvSpPr txBox="1"/>
          <p:nvPr/>
        </p:nvSpPr>
        <p:spPr>
          <a:xfrm>
            <a:off x="2123728" y="996291"/>
            <a:ext cx="36004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tx2">
                    <a:lumMod val="50000"/>
                  </a:schemeClr>
                </a:solidFill>
              </a:rPr>
              <a:t>Ny </a:t>
            </a:r>
            <a:r>
              <a:rPr lang="da-DK" sz="2800" b="1" dirty="0" err="1" smtClean="0">
                <a:solidFill>
                  <a:schemeClr val="tx2">
                    <a:lumMod val="50000"/>
                  </a:schemeClr>
                </a:solidFill>
              </a:rPr>
              <a:t>husdyrbruglov</a:t>
            </a:r>
            <a:r>
              <a:rPr lang="da-DK" sz="2800" b="1" dirty="0" smtClean="0">
                <a:solidFill>
                  <a:schemeClr val="tx2">
                    <a:lumMod val="50000"/>
                  </a:schemeClr>
                </a:solidFill>
              </a:rPr>
              <a:t> 2017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979711" y="2639234"/>
            <a:ext cx="3816425" cy="861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800" b="1" dirty="0" smtClean="0">
                <a:solidFill>
                  <a:schemeClr val="bg1"/>
                </a:solidFill>
              </a:rPr>
              <a:t>Ny arealregulering - Generelle fosforlofter</a:t>
            </a:r>
            <a:endParaRPr lang="da-DK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Højrepil 10"/>
          <p:cNvSpPr/>
          <p:nvPr/>
        </p:nvSpPr>
        <p:spPr>
          <a:xfrm rot="19004982">
            <a:off x="2300892" y="3683104"/>
            <a:ext cx="978408" cy="484632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3200" dirty="0" err="1" smtClean="0"/>
          </a:p>
        </p:txBody>
      </p:sp>
      <p:sp>
        <p:nvSpPr>
          <p:cNvPr id="12" name="Tekstboks 11"/>
          <p:cNvSpPr txBox="1"/>
          <p:nvPr/>
        </p:nvSpPr>
        <p:spPr>
          <a:xfrm>
            <a:off x="270629" y="4510281"/>
            <a:ext cx="432134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tx2">
                    <a:lumMod val="50000"/>
                  </a:schemeClr>
                </a:solidFill>
              </a:rPr>
              <a:t>Eksisterende viden om fosfor</a:t>
            </a:r>
          </a:p>
        </p:txBody>
      </p:sp>
      <p:sp>
        <p:nvSpPr>
          <p:cNvPr id="13" name="Højrepil 12"/>
          <p:cNvSpPr/>
          <p:nvPr/>
        </p:nvSpPr>
        <p:spPr>
          <a:xfrm rot="5400000">
            <a:off x="5093508" y="2115404"/>
            <a:ext cx="2177920" cy="484632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3200" dirty="0" err="1" smtClean="0"/>
          </a:p>
        </p:txBody>
      </p:sp>
      <p:sp>
        <p:nvSpPr>
          <p:cNvPr id="14" name="Tekstboks 13"/>
          <p:cNvSpPr txBox="1"/>
          <p:nvPr/>
        </p:nvSpPr>
        <p:spPr>
          <a:xfrm>
            <a:off x="4572000" y="3573016"/>
            <a:ext cx="3493765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800" b="1" dirty="0" smtClean="0">
                <a:solidFill>
                  <a:schemeClr val="tx2">
                    <a:lumMod val="50000"/>
                  </a:schemeClr>
                </a:solidFill>
              </a:rPr>
              <a:t>Tillægsbetænkning til lovforslag</a:t>
            </a:r>
          </a:p>
        </p:txBody>
      </p:sp>
      <p:sp>
        <p:nvSpPr>
          <p:cNvPr id="15" name="Nedadgående pil 14"/>
          <p:cNvSpPr/>
          <p:nvPr/>
        </p:nvSpPr>
        <p:spPr>
          <a:xfrm>
            <a:off x="6012160" y="4536998"/>
            <a:ext cx="484632" cy="83621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3200" dirty="0" err="1" smtClean="0"/>
          </a:p>
        </p:txBody>
      </p:sp>
      <p:sp>
        <p:nvSpPr>
          <p:cNvPr id="16" name="Tekstboks 15"/>
          <p:cNvSpPr txBox="1"/>
          <p:nvPr/>
        </p:nvSpPr>
        <p:spPr>
          <a:xfrm>
            <a:off x="4572000" y="5733256"/>
            <a:ext cx="331452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3200" b="1" dirty="0" err="1" smtClean="0">
                <a:solidFill>
                  <a:schemeClr val="bg1"/>
                </a:solidFill>
              </a:rPr>
              <a:t>Fosforvidensyntese</a:t>
            </a:r>
            <a:endParaRPr lang="da-DK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7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Husdyrbruglov</a:t>
            </a:r>
            <a:r>
              <a:rPr lang="da-DK" dirty="0" smtClean="0"/>
              <a:t> </a:t>
            </a:r>
            <a:r>
              <a:rPr lang="da-DK" dirty="0"/>
              <a:t>– initiativer til vidensopbygning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68993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”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u="sng" dirty="0"/>
          </a:p>
        </p:txBody>
      </p:sp>
      <p:sp>
        <p:nvSpPr>
          <p:cNvPr id="5" name="Tekstboks 4"/>
          <p:cNvSpPr txBox="1"/>
          <p:nvPr/>
        </p:nvSpPr>
        <p:spPr>
          <a:xfrm>
            <a:off x="971600" y="1844824"/>
            <a:ext cx="70567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Tillægsbetænkning: </a:t>
            </a:r>
            <a:r>
              <a:rPr lang="da-DK" dirty="0" err="1"/>
              <a:t>Fosforvidensyntese</a:t>
            </a:r>
            <a:r>
              <a:rPr lang="da-DK" dirty="0"/>
              <a:t> – fosfor som naturressource, landbrugets anvendelse, udledning og miljøpåvirkning. 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979814" y="2780928"/>
            <a:ext cx="70567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”Frem mod 2019 skal der være muligheder for en faglig udredning og evaluering af fosforlofterne”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971600" y="3645024"/>
            <a:ext cx="70567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”Frem mod 2021 vil MFVM forbedre kortlægningen af </a:t>
            </a:r>
            <a:r>
              <a:rPr lang="da-DK" dirty="0" err="1"/>
              <a:t>oplande</a:t>
            </a:r>
            <a:r>
              <a:rPr lang="da-DK" dirty="0"/>
              <a:t> til vandmiljø , der har behov for </a:t>
            </a:r>
            <a:r>
              <a:rPr lang="da-DK" dirty="0" smtClean="0"/>
              <a:t>fosforbeskyttelse.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971600" y="4509120"/>
            <a:ext cx="705678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Hvis forudsætningerne for lofterne efter </a:t>
            </a:r>
            <a:r>
              <a:rPr lang="da-DK" u="sng" dirty="0"/>
              <a:t>2021</a:t>
            </a:r>
            <a:r>
              <a:rPr lang="da-DK" dirty="0"/>
              <a:t> ændrer sig på baggrund af ny viden, kortlægning og udpegninger, vil lofterne kunne tages op til revision og fraviges.</a:t>
            </a:r>
          </a:p>
        </p:txBody>
      </p:sp>
    </p:spTree>
    <p:extLst>
      <p:ext uri="{BB962C8B-B14F-4D97-AF65-F5344CB8AC3E}">
        <p14:creationId xmlns:p14="http://schemas.microsoft.com/office/powerpoint/2010/main" val="426378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ære, Elektricitet, Glorie, Idé, Lys, Skinne, Lyse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47464"/>
            <a:ext cx="4968552" cy="50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737297" y="966884"/>
            <a:ext cx="98888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da-DK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500067"/>
              </p:ext>
            </p:extLst>
          </p:nvPr>
        </p:nvGraphicFramePr>
        <p:xfrm>
          <a:off x="3563888" y="3717032"/>
          <a:ext cx="5698976" cy="296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øjrepil 7"/>
          <p:cNvSpPr/>
          <p:nvPr/>
        </p:nvSpPr>
        <p:spPr>
          <a:xfrm>
            <a:off x="4932040" y="5877272"/>
            <a:ext cx="79208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74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5122" name="Picture 2" descr="Dart Pin in the Middle of Dart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50" y="0"/>
            <a:ext cx="9271250" cy="69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-127250" y="188640"/>
            <a:ext cx="92170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/>
                </a:solidFill>
              </a:rPr>
              <a:t>Kortlægning af fosforværdikæden i landbruget</a:t>
            </a:r>
          </a:p>
          <a:p>
            <a:pPr marL="285750" indent="-285750">
              <a:buFontTx/>
              <a:buChar char="-"/>
            </a:pPr>
            <a:endParaRPr lang="da-DK" sz="3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sz="3200" b="1" dirty="0" smtClean="0">
                <a:solidFill>
                  <a:schemeClr val="bg1"/>
                </a:solidFill>
              </a:rPr>
              <a:t>Minimere tab</a:t>
            </a:r>
          </a:p>
          <a:p>
            <a:pPr marL="285750" indent="-285750">
              <a:buFontTx/>
              <a:buChar char="-"/>
            </a:pPr>
            <a:r>
              <a:rPr lang="da-DK" sz="3200" b="1" dirty="0" smtClean="0">
                <a:solidFill>
                  <a:schemeClr val="bg1"/>
                </a:solidFill>
              </a:rPr>
              <a:t>Reducere input</a:t>
            </a:r>
          </a:p>
          <a:p>
            <a:pPr marL="285750" indent="-285750">
              <a:buFontTx/>
              <a:buChar char="-"/>
            </a:pPr>
            <a:r>
              <a:rPr lang="da-DK" sz="3200" b="1" dirty="0" smtClean="0">
                <a:solidFill>
                  <a:schemeClr val="bg1"/>
                </a:solidFill>
              </a:rPr>
              <a:t>Udviklingsmuligheder/</a:t>
            </a:r>
            <a:r>
              <a:rPr lang="da-DK" sz="3200" b="1" dirty="0" err="1" smtClean="0">
                <a:solidFill>
                  <a:schemeClr val="bg1"/>
                </a:solidFill>
              </a:rPr>
              <a:t>synergier</a:t>
            </a:r>
            <a:endParaRPr lang="da-DK" sz="3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sz="3200" b="1" dirty="0" smtClean="0">
                <a:solidFill>
                  <a:schemeClr val="bg1"/>
                </a:solidFill>
              </a:rPr>
              <a:t>Barrierer og udviklingsbehov</a:t>
            </a:r>
          </a:p>
          <a:p>
            <a:pPr marL="285750" indent="-285750">
              <a:buFontTx/>
              <a:buChar char="-"/>
            </a:pPr>
            <a:r>
              <a:rPr lang="da-DK" sz="3200" b="1" dirty="0" smtClean="0">
                <a:solidFill>
                  <a:schemeClr val="bg1"/>
                </a:solidFill>
              </a:rPr>
              <a:t>Hvor er det mest rentabelt at optimere P anvendelsen/recirkulering?</a:t>
            </a:r>
          </a:p>
          <a:p>
            <a:pPr marL="285750" indent="-285750">
              <a:buFontTx/>
              <a:buChar char="-"/>
            </a:pP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9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Billedresultat for christiansbor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2" y="-22709"/>
            <a:ext cx="7751041" cy="43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ret bille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7599"/>
            <a:ext cx="4707811" cy="22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illedresultat for KArno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2" name="Picture 8" descr="https://upload.wikimedia.org/wikipedia/commons/thumb/a/a2/Karnov_1998_on_bookshelf.jpg/330px-Karnov_1998_on_bookshelf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043968" cy="22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8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illedresultat for recyc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4" descr="Billedresultat for recycl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6" descr="Billedresultat for recycl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8" descr="Billedresultat for recycl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06" name="Picture 10" descr="Billedresultat for recyc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80" y="1700808"/>
            <a:ext cx="38884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3952899" y="2780928"/>
            <a:ext cx="7857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endParaRPr lang="da-DK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AutoShape 26" descr="Billedresultat for spildevandsslam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1326040" y="585272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Fodring af husdyr </a:t>
            </a:r>
            <a:endParaRPr lang="da-DK" dirty="0"/>
          </a:p>
        </p:txBody>
      </p:sp>
      <p:sp>
        <p:nvSpPr>
          <p:cNvPr id="27" name="Tekstboks 26"/>
          <p:cNvSpPr txBox="1"/>
          <p:nvPr/>
        </p:nvSpPr>
        <p:spPr>
          <a:xfrm>
            <a:off x="4599311" y="487628"/>
            <a:ext cx="33123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Forarbejdning af husdyrgødning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457200" y="1547500"/>
            <a:ext cx="21500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Gødskningsteknologi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5857382" y="1547500"/>
            <a:ext cx="33123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Omfordeling af husdyrgødning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6633101" y="3288822"/>
            <a:ext cx="24482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Fosfortab til vandmiljøet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7471447" y="4498224"/>
            <a:ext cx="8804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Biogas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6633101" y="5764991"/>
            <a:ext cx="8804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Affald</a:t>
            </a:r>
          </a:p>
        </p:txBody>
      </p:sp>
      <p:sp>
        <p:nvSpPr>
          <p:cNvPr id="33" name="Tekstboks 32"/>
          <p:cNvSpPr txBox="1"/>
          <p:nvPr/>
        </p:nvSpPr>
        <p:spPr>
          <a:xfrm>
            <a:off x="-42002" y="2721694"/>
            <a:ext cx="26914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Fosforophobning i jorden</a:t>
            </a:r>
          </a:p>
        </p:txBody>
      </p:sp>
      <p:sp>
        <p:nvSpPr>
          <p:cNvPr id="34" name="Tekstboks 33"/>
          <p:cNvSpPr txBox="1"/>
          <p:nvPr/>
        </p:nvSpPr>
        <p:spPr>
          <a:xfrm>
            <a:off x="-9832" y="4507715"/>
            <a:ext cx="26717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Fosforudvinding fra miner</a:t>
            </a:r>
          </a:p>
        </p:txBody>
      </p:sp>
      <p:sp>
        <p:nvSpPr>
          <p:cNvPr id="35" name="Tekstboks 34"/>
          <p:cNvSpPr txBox="1"/>
          <p:nvPr/>
        </p:nvSpPr>
        <p:spPr>
          <a:xfrm>
            <a:off x="1851729" y="5764991"/>
            <a:ext cx="11623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Økonomi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3851920" y="6141692"/>
            <a:ext cx="18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Handelsgødning</a:t>
            </a:r>
          </a:p>
        </p:txBody>
      </p:sp>
    </p:spTree>
    <p:extLst>
      <p:ext uri="{BB962C8B-B14F-4D97-AF65-F5344CB8AC3E}">
        <p14:creationId xmlns:p14="http://schemas.microsoft.com/office/powerpoint/2010/main" val="380692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285" y="-171400"/>
            <a:ext cx="8229600" cy="1143000"/>
          </a:xfrm>
        </p:spPr>
        <p:txBody>
          <a:bodyPr/>
          <a:lstStyle/>
          <a:p>
            <a:r>
              <a:rPr lang="da-DK" dirty="0" smtClean="0"/>
              <a:t>Forventet resultat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1120" y="980728"/>
            <a:ext cx="87707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Syntesen skal danne grundlag for </a:t>
            </a:r>
          </a:p>
          <a:p>
            <a:pPr algn="ctr"/>
            <a:r>
              <a:rPr lang="da-DK" sz="2800" b="1" dirty="0" smtClean="0"/>
              <a:t>Miljø- og Fødevareministeriets fremtidige beslutningsgrundlag</a:t>
            </a:r>
            <a:endParaRPr lang="da-DK" sz="2800" b="1" dirty="0"/>
          </a:p>
        </p:txBody>
      </p:sp>
      <p:pic>
        <p:nvPicPr>
          <p:cNvPr id="1026" name="Picture 2" descr="Billedresultat for flyer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7"/>
            <a:ext cx="295232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bliotek, Bøger, Leksikon, Læse, Lære, Ke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" y="2423901"/>
            <a:ext cx="4798996" cy="21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ddannelse, Lektioner, Seminar, Ledelse, Foredr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06" y="4408486"/>
            <a:ext cx="3535218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7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Øvrige fosforprojekter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496" y="1556792"/>
            <a:ext cx="4464496" cy="2088232"/>
          </a:xfrm>
          <a:solidFill>
            <a:srgbClr val="92D050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da-DK" sz="2200" b="1" dirty="0" smtClean="0"/>
              <a:t>Fosforrisikokortlægning (2017-2019</a:t>
            </a:r>
            <a:r>
              <a:rPr lang="da-DK" sz="2200" b="1" dirty="0"/>
              <a:t>)</a:t>
            </a:r>
          </a:p>
          <a:p>
            <a:pPr>
              <a:lnSpc>
                <a:spcPct val="80000"/>
              </a:lnSpc>
            </a:pPr>
            <a:r>
              <a:rPr lang="da-DK" sz="2200" dirty="0" smtClean="0"/>
              <a:t>Fosforrisikokortlægning – tabsveje</a:t>
            </a:r>
          </a:p>
          <a:p>
            <a:pPr>
              <a:lnSpc>
                <a:spcPct val="80000"/>
              </a:lnSpc>
            </a:pPr>
            <a:r>
              <a:rPr lang="da-DK" sz="2200" dirty="0" smtClean="0"/>
              <a:t>Identifikation af fosforfølsomme vandområder</a:t>
            </a:r>
          </a:p>
          <a:p>
            <a:pPr>
              <a:lnSpc>
                <a:spcPct val="80000"/>
              </a:lnSpc>
            </a:pPr>
            <a:r>
              <a:rPr lang="da-DK" sz="2200" dirty="0" smtClean="0"/>
              <a:t>Belastningsopgørelse og kildeopsplitning</a:t>
            </a:r>
            <a:endParaRPr lang="da-DK" sz="2200" dirty="0"/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4644008" y="1556791"/>
            <a:ext cx="4499992" cy="208823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smtClean="0"/>
              <a:t>Fosforudredning (2018)</a:t>
            </a:r>
          </a:p>
          <a:p>
            <a:r>
              <a:rPr lang="da-DK" dirty="0"/>
              <a:t>Evaluering af </a:t>
            </a:r>
            <a:r>
              <a:rPr lang="da-DK" dirty="0" smtClean="0"/>
              <a:t>fosforlofterne</a:t>
            </a:r>
            <a:endParaRPr lang="da-DK" dirty="0"/>
          </a:p>
          <a:p>
            <a:r>
              <a:rPr lang="da-DK" dirty="0"/>
              <a:t>Analyse og opdatering af viden om </a:t>
            </a:r>
            <a:r>
              <a:rPr lang="da-DK" dirty="0" err="1"/>
              <a:t>fosforfraførsel</a:t>
            </a:r>
            <a:r>
              <a:rPr lang="da-DK" dirty="0"/>
              <a:t> med afgrøderne </a:t>
            </a:r>
          </a:p>
          <a:p>
            <a:r>
              <a:rPr lang="da-DK" dirty="0" smtClean="0"/>
              <a:t>Fosfortilgængelighed </a:t>
            </a:r>
            <a:r>
              <a:rPr lang="da-DK" dirty="0"/>
              <a:t>i forskellige </a:t>
            </a:r>
            <a:r>
              <a:rPr lang="da-DK" dirty="0" smtClean="0"/>
              <a:t>husdyrgødningstyper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 smtClean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627784" y="4077072"/>
            <a:ext cx="4392488" cy="259228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200" b="1" dirty="0" smtClean="0"/>
              <a:t>Hvad skal det  hele bruges til?</a:t>
            </a:r>
          </a:p>
          <a:p>
            <a:pPr marL="0" indent="0">
              <a:buNone/>
            </a:pPr>
            <a:r>
              <a:rPr lang="da-DK" sz="2200" dirty="0" smtClean="0"/>
              <a:t>”Hvis </a:t>
            </a:r>
            <a:r>
              <a:rPr lang="da-DK" sz="2200" dirty="0"/>
              <a:t>forudsætningerne for lofterne </a:t>
            </a:r>
            <a:r>
              <a:rPr lang="da-DK" sz="2200" u="sng" dirty="0"/>
              <a:t>efter 2021 </a:t>
            </a:r>
            <a:r>
              <a:rPr lang="da-DK" sz="2200" dirty="0"/>
              <a:t>ændrer sig på baggrund af blandt andet ny viden, kortlægning og udpegninger, vil lofterne kunne tages op til revision og </a:t>
            </a:r>
            <a:r>
              <a:rPr lang="da-DK" sz="2200" dirty="0" smtClean="0"/>
              <a:t>fraviges”.</a:t>
            </a:r>
          </a:p>
          <a:p>
            <a:pPr marL="0" indent="0">
              <a:buNone/>
            </a:pPr>
            <a:endParaRPr lang="da-DK" sz="2200" dirty="0" smtClean="0"/>
          </a:p>
          <a:p>
            <a:pPr marL="0" indent="0">
              <a:buNone/>
            </a:pPr>
            <a:endParaRPr lang="da-DK" sz="2200" dirty="0" smtClean="0"/>
          </a:p>
        </p:txBody>
      </p:sp>
    </p:spTree>
    <p:extLst>
      <p:ext uri="{BB962C8B-B14F-4D97-AF65-F5344CB8AC3E}">
        <p14:creationId xmlns:p14="http://schemas.microsoft.com/office/powerpoint/2010/main" val="139055445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697</Words>
  <Application>Microsoft Office PowerPoint</Application>
  <PresentationFormat>Skærmshow (4:3)</PresentationFormat>
  <Paragraphs>88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Husdyrbruglov – initiativer til vidensopbygning </vt:lpstr>
      <vt:lpstr>PowerPoint-præsentation</vt:lpstr>
      <vt:lpstr> </vt:lpstr>
      <vt:lpstr>PowerPoint-præsentation</vt:lpstr>
      <vt:lpstr>PowerPoint-præsentation</vt:lpstr>
      <vt:lpstr>Forventet resultat</vt:lpstr>
      <vt:lpstr>Øvrige fosforprojekter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Karin Peters</dc:creator>
  <cp:lastModifiedBy>Karin Peters</cp:lastModifiedBy>
  <cp:revision>27</cp:revision>
  <dcterms:created xsi:type="dcterms:W3CDTF">2018-03-06T11:51:13Z</dcterms:created>
  <dcterms:modified xsi:type="dcterms:W3CDTF">2018-03-09T05:27:02Z</dcterms:modified>
</cp:coreProperties>
</file>