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66" r:id="rId3"/>
    <p:sldId id="271" r:id="rId4"/>
    <p:sldId id="272" r:id="rId5"/>
    <p:sldId id="263" r:id="rId6"/>
    <p:sldId id="273" r:id="rId7"/>
    <p:sldId id="275" r:id="rId8"/>
    <p:sldId id="262" r:id="rId9"/>
    <p:sldId id="268" r:id="rId10"/>
    <p:sldId id="269" r:id="rId11"/>
    <p:sldId id="257" r:id="rId12"/>
    <p:sldId id="270" r:id="rId13"/>
    <p:sldId id="267" r:id="rId14"/>
    <p:sldId id="264" r:id="rId15"/>
  </p:sldIdLst>
  <p:sldSz cx="13430250" cy="7561263"/>
  <p:notesSz cx="6805613" cy="9944100"/>
  <p:defaultTextStyle>
    <a:defPPr>
      <a:defRPr lang="da-DK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42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4465" autoAdjust="0"/>
  </p:normalViewPr>
  <p:slideViewPr>
    <p:cSldViewPr>
      <p:cViewPr>
        <p:scale>
          <a:sx n="66" d="100"/>
          <a:sy n="66" d="100"/>
        </p:scale>
        <p:origin x="902" y="-34"/>
      </p:cViewPr>
      <p:guideLst>
        <p:guide orient="horz" pos="2382"/>
        <p:guide pos="42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fil\dakofa\Aktiviteter\Projekter\P-hierarki%20for%20MST\Table%20P%20amounts%20overview%20DK%206okt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907309394457836"/>
          <c:y val="0.10689817618951478"/>
          <c:w val="0.39594510061242338"/>
          <c:h val="0.80885061242344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'figurer dansk'!$I$3:$I$9</c:f>
              <c:strCache>
                <c:ptCount val="7"/>
                <c:pt idx="0">
                  <c:v>Andet produktionsaffald (anvendt som gødning) Cirka-data. Ref. 'Genanvend biomasse'</c:v>
                </c:pt>
                <c:pt idx="1">
                  <c:v>Pesticid produktion affaldsslam (deponering) Cirka-data. Ref. 'Genanvend biomasse'</c:v>
                </c:pt>
                <c:pt idx="2">
                  <c:v>KAT. 1 kød- &amp; benmel (energiprod./deponering) Ref.: DAKA</c:v>
                </c:pt>
                <c:pt idx="3">
                  <c:v>KAT. 2 kød- &amp; benmel (anvendt som gødning) Ref.: DAKA</c:v>
                </c:pt>
                <c:pt idx="4">
                  <c:v>Have-parkaffald kompost og træflis/halm aske (anvendt som gødning/jordforbedring) Cirka-data</c:v>
                </c:pt>
                <c:pt idx="5">
                  <c:v>Madaffald (heraf 13 % kildesorteret i 2015 - anvendt som gødning efter biogasanlæg) Cirka-data</c:v>
                </c:pt>
                <c:pt idx="6">
                  <c:v>Offentlige spildevandsrensninganlæg, år 2016 (heraf 74 % anvendt som gødning - mest i form af slam) Ref.: DANVA</c:v>
                </c:pt>
              </c:strCache>
            </c:strRef>
          </c:cat>
          <c:val>
            <c:numRef>
              <c:f>'figurer dansk'!$J$3:$J$9</c:f>
              <c:numCache>
                <c:formatCode>#,##0</c:formatCode>
                <c:ptCount val="7"/>
                <c:pt idx="0">
                  <c:v>1200</c:v>
                </c:pt>
                <c:pt idx="1">
                  <c:v>1000</c:v>
                </c:pt>
                <c:pt idx="2">
                  <c:v>1100</c:v>
                </c:pt>
                <c:pt idx="3">
                  <c:v>1100</c:v>
                </c:pt>
                <c:pt idx="4">
                  <c:v>1300</c:v>
                </c:pt>
                <c:pt idx="5">
                  <c:v>1200</c:v>
                </c:pt>
                <c:pt idx="6">
                  <c:v>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B-410E-8D11-67FFEE8FE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7540704"/>
        <c:axId val="437544968"/>
      </c:barChart>
      <c:catAx>
        <c:axId val="437540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7544968"/>
        <c:crosses val="autoZero"/>
        <c:auto val="1"/>
        <c:lblAlgn val="l"/>
        <c:lblOffset val="100"/>
        <c:noMultiLvlLbl val="0"/>
      </c:catAx>
      <c:valAx>
        <c:axId val="437544968"/>
        <c:scaling>
          <c:orientation val="minMax"/>
          <c:max val="54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37540704"/>
        <c:crosses val="autoZero"/>
        <c:crossBetween val="between"/>
        <c:majorUnit val="1000"/>
        <c:min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D678-FB55-4AC4-81EE-2211A325834B}" type="datetimeFigureOut">
              <a:rPr lang="da-DK" smtClean="0"/>
              <a:t>07-03-2018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83F6-3D7E-4DF3-B4D2-BA6C200E4B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2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B361A-EBC3-4D9A-AE9A-D6A600819994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78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FC4B-8A6D-4578-A90A-7281702460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73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548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906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90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Denne ønskede udfældning af fosfor (fx som </a:t>
            </a:r>
            <a:r>
              <a:rPr lang="da-DK" dirty="0" err="1" smtClean="0"/>
              <a:t>struvit</a:t>
            </a:r>
            <a:r>
              <a:rPr lang="da-DK" dirty="0" smtClean="0"/>
              <a:t>) medregnes ikke i dag som udnyttelse af fosfor fra slammet/renseanlægget, men dette er en mindre, primært regneteknisk, udfordring.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3780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828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101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99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17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53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Nyt projekt igangsat</a:t>
            </a:r>
            <a:r>
              <a:rPr lang="da-DK" baseline="0" dirty="0" smtClean="0"/>
              <a:t> af MST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4169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89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Spildevandsslam er den mest betydende fosforholdige affaldskilde, der anvendes som plantegødning i dansk landbrug i dag, når der ses bort fra husdyrgødning. </a:t>
            </a:r>
          </a:p>
          <a:p>
            <a:endParaRPr lang="da-DK" dirty="0" smtClean="0"/>
          </a:p>
          <a:p>
            <a:r>
              <a:rPr lang="da-DK" dirty="0" smtClean="0"/>
              <a:t>Der er en række udfordringer for at fastholde og øge udnyttelsen af fosfor i spildevandet.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616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49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7FC4B-8A6D-4578-A90A-7281702460E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31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lside DA blå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6" y="3318"/>
            <a:ext cx="4730506" cy="633680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1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A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57" y="108223"/>
            <a:ext cx="4367793" cy="645872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320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57" y="108223"/>
            <a:ext cx="4367793" cy="645872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526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A blå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57" y="108223"/>
            <a:ext cx="4367793" cy="645872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40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79" indent="-342879">
              <a:buFont typeface="Wingdings 2" panose="05020102010507070707" pitchFamily="18" charset="2"/>
              <a:buChar char=""/>
              <a:defRPr/>
            </a:lvl1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7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326" y="576204"/>
            <a:ext cx="4852671" cy="1260211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4842997" cy="4990084"/>
          </a:xfrm>
        </p:spPr>
        <p:txBody>
          <a:bodyPr/>
          <a:lstStyle>
            <a:lvl1pPr marL="342879" indent="-342879">
              <a:buFont typeface="Wingdings 2" panose="05020102010507070707" pitchFamily="18" charset="2"/>
              <a:buChar char=""/>
              <a:defRPr/>
            </a:lvl1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 hasCustomPrompt="1"/>
          </p:nvPr>
        </p:nvSpPr>
        <p:spPr>
          <a:xfrm>
            <a:off x="5988011" y="440127"/>
            <a:ext cx="7020000" cy="586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Indsæt billede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9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326" y="576204"/>
            <a:ext cx="4852671" cy="1260211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4842997" cy="4990084"/>
          </a:xfrm>
        </p:spPr>
        <p:txBody>
          <a:bodyPr/>
          <a:lstStyle>
            <a:lvl1pPr marL="342879" indent="-342879">
              <a:buFont typeface="Wingdings 2" panose="05020102010507070707" pitchFamily="18" charset="2"/>
              <a:buChar char=""/>
              <a:defRPr/>
            </a:lvl1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 hasCustomPrompt="1"/>
          </p:nvPr>
        </p:nvSpPr>
        <p:spPr>
          <a:xfrm>
            <a:off x="5988011" y="440127"/>
            <a:ext cx="3391410" cy="586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Indsæt billede her</a:t>
            </a:r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9595445" y="440127"/>
            <a:ext cx="3412566" cy="586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Indsæt billede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09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3430250" cy="63009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Indsæt billede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528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DA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6" y="3318"/>
            <a:ext cx="4730506" cy="633680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0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DA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6" y="3318"/>
            <a:ext cx="4730506" cy="633680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896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DA blå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86" y="3318"/>
            <a:ext cx="4730506" cy="633680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91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lside logo blå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468218" cy="1296144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88" y="3318"/>
            <a:ext cx="2810262" cy="7144527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logo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88" y="3318"/>
            <a:ext cx="2810262" cy="7144527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468218" cy="1296144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255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logo gr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88" y="3318"/>
            <a:ext cx="2810262" cy="7144527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468218" cy="1296144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314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logo blå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88" y="3318"/>
            <a:ext cx="2810262" cy="7144527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468218" cy="1296144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23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VA blå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3430250" cy="75612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57" y="108223"/>
            <a:ext cx="4367793" cy="6458725"/>
          </a:xfrm>
          <a:prstGeom prst="rect">
            <a:avLst/>
          </a:prstGeom>
        </p:spPr>
      </p:pic>
      <p:cxnSp>
        <p:nvCxnSpPr>
          <p:cNvPr id="9" name="Lige forbindelse 8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703291" y="1980431"/>
            <a:ext cx="9396210" cy="1368152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710325" y="3312000"/>
            <a:ext cx="9401179" cy="1932323"/>
          </a:xfrm>
        </p:spPr>
        <p:txBody>
          <a:bodyPr>
            <a:normAutofit/>
          </a:bodyPr>
          <a:lstStyle>
            <a:lvl1pPr marL="0" indent="0" algn="l">
              <a:buNone/>
              <a:defRPr sz="4000" cap="all" baseline="0">
                <a:solidFill>
                  <a:schemeClr val="bg1"/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149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710326" y="576204"/>
            <a:ext cx="11981464" cy="12602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0000" y="1872000"/>
            <a:ext cx="11971789" cy="49900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71516" y="7008173"/>
            <a:ext cx="3133729" cy="40256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9DBD-4FC6-4B56-8E83-280BB75BB733}" type="datetimeFigureOut">
              <a:rPr lang="da-DK" smtClean="0"/>
              <a:t>06-03-2018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588674" y="7008173"/>
            <a:ext cx="4252910" cy="40256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9625016" y="7008173"/>
            <a:ext cx="3133729" cy="402568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5A268-E3A0-4BE9-8E43-1CD55431F392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710325" y="6915070"/>
            <a:ext cx="931716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41" y="6665134"/>
            <a:ext cx="2261621" cy="49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4" r:id="rId5"/>
    <p:sldLayoutId id="2147483659" r:id="rId6"/>
    <p:sldLayoutId id="2147483660" r:id="rId7"/>
    <p:sldLayoutId id="2147483661" r:id="rId8"/>
    <p:sldLayoutId id="2147483655" r:id="rId9"/>
    <p:sldLayoutId id="2147483662" r:id="rId10"/>
    <p:sldLayoutId id="2147483663" r:id="rId11"/>
    <p:sldLayoutId id="2147483664" r:id="rId12"/>
    <p:sldLayoutId id="2147483650" r:id="rId13"/>
    <p:sldLayoutId id="2147483651" r:id="rId14"/>
    <p:sldLayoutId id="2147483652" r:id="rId15"/>
    <p:sldLayoutId id="2147483653" r:id="rId16"/>
  </p:sldLayoutIdLst>
  <p:txStyles>
    <p:titleStyle>
      <a:lvl1pPr algn="l" defTabSz="914343" rtl="0" eaLnBrk="1" latinLnBrk="0" hangingPunct="1">
        <a:lnSpc>
          <a:spcPts val="4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3" rtl="0" eaLnBrk="1" latinLnBrk="0" hangingPunct="1">
        <a:lnSpc>
          <a:spcPts val="3600"/>
        </a:lnSpc>
        <a:spcBef>
          <a:spcPct val="20000"/>
        </a:spcBef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1" algn="l" defTabSz="91434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l" defTabSz="91434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5" algn="l" defTabSz="91434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l" defTabSz="914343" rtl="0" eaLnBrk="1" latinLnBrk="0" hangingPunct="1">
        <a:lnSpc>
          <a:spcPts val="3600"/>
        </a:lnSpc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5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5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8" indent="-228585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65" y="900311"/>
            <a:ext cx="7606205" cy="5738813"/>
          </a:xfrm>
        </p:spPr>
      </p:pic>
      <p:sp>
        <p:nvSpPr>
          <p:cNvPr id="4" name="Undertitel 2"/>
          <p:cNvSpPr txBox="1">
            <a:spLocks/>
          </p:cNvSpPr>
          <p:nvPr/>
        </p:nvSpPr>
        <p:spPr>
          <a:xfrm>
            <a:off x="710325" y="1897185"/>
            <a:ext cx="4204600" cy="2459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879" indent="-342879" algn="l" defTabSz="914343" rtl="0" eaLnBrk="1" latinLnBrk="0" hangingPunct="1">
              <a:lnSpc>
                <a:spcPts val="3600"/>
              </a:lnSpc>
              <a:spcBef>
                <a:spcPct val="20000"/>
              </a:spcBef>
              <a:buFont typeface="Wingdings 2" panose="05020102010507070707" pitchFamily="18" charset="2"/>
              <a:buChar char="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4" indent="-285731" algn="l" defTabSz="914343" rtl="0" eaLnBrk="1" latinLnBrk="0" hangingPunct="1">
              <a:lnSpc>
                <a:spcPts val="36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9" indent="-228585" algn="l" defTabSz="914343" rtl="0" eaLnBrk="1" latinLnBrk="0" hangingPunct="1">
              <a:lnSpc>
                <a:spcPts val="36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0" indent="-228585" algn="l" defTabSz="914343" rtl="0" eaLnBrk="1" latinLnBrk="0" hangingPunct="1">
              <a:lnSpc>
                <a:spcPts val="36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71" indent="-228585" algn="l" defTabSz="914343" rtl="0" eaLnBrk="1" latinLnBrk="0" hangingPunct="1">
              <a:lnSpc>
                <a:spcPts val="36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43" indent="-228585" algn="l" defTabSz="9143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4" indent="-228585" algn="l" defTabSz="9143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5" indent="-228585" algn="l" defTabSz="9143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8" indent="-228585" algn="l" defTabSz="9143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200" dirty="0" smtClean="0"/>
              <a:t>Fra spildevand </a:t>
            </a:r>
          </a:p>
          <a:p>
            <a:pPr marL="0" indent="0">
              <a:buNone/>
            </a:pPr>
            <a:r>
              <a:rPr lang="da-DK" sz="3200" dirty="0" smtClean="0"/>
              <a:t>og spildevandsslam</a:t>
            </a:r>
            <a:endParaRPr lang="da-DK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10325" y="529033"/>
            <a:ext cx="9396210" cy="13681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7500" dirty="0" smtClean="0"/>
              <a:t>Fosfor</a:t>
            </a:r>
            <a:endParaRPr lang="da-DK" sz="7500" dirty="0"/>
          </a:p>
        </p:txBody>
      </p:sp>
    </p:spTree>
    <p:extLst>
      <p:ext uri="{BB962C8B-B14F-4D97-AF65-F5344CB8AC3E}">
        <p14:creationId xmlns:p14="http://schemas.microsoft.com/office/powerpoint/2010/main" val="19284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Fosfor fra </a:t>
            </a:r>
            <a:r>
              <a:rPr lang="da-DK" dirty="0" smtClean="0"/>
              <a:t>spildevand</a:t>
            </a:r>
            <a:br>
              <a:rPr lang="da-DK" dirty="0" smtClean="0"/>
            </a:br>
            <a:r>
              <a:rPr lang="da-DK" dirty="0" smtClean="0"/>
              <a:t>Barriere - Forurening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Forurening af spildevandet og dermed slamproduktet.</a:t>
            </a:r>
          </a:p>
          <a:p>
            <a:pPr marL="400025" lvl="1" indent="0">
              <a:buNone/>
            </a:pPr>
            <a:r>
              <a:rPr lang="da-DK" dirty="0" smtClean="0"/>
              <a:t>Vanskeligt at opspore </a:t>
            </a:r>
            <a:r>
              <a:rPr lang="da-DK" dirty="0"/>
              <a:t>og forebygge forurening af </a:t>
            </a:r>
            <a:r>
              <a:rPr lang="da-DK" dirty="0" smtClean="0"/>
              <a:t>spildevand i oplandet, pga. ansvarsfordeling mellem kommune og spildevandsselskaberne. Da </a:t>
            </a:r>
            <a:r>
              <a:rPr lang="da-DK" dirty="0"/>
              <a:t>en løbende forebyggende indsats er vigtigt for at kunne fortsætte med at anvende spildevandsslam direkte til jordbrugsformål</a:t>
            </a:r>
            <a:r>
              <a:rPr lang="da-DK" dirty="0" smtClean="0"/>
              <a:t>, der </a:t>
            </a:r>
            <a:r>
              <a:rPr lang="da-DK" dirty="0"/>
              <a:t>kan være behov for at indføre nogle klare retningslinjer for dette opstrøms-arbejde og sandsynligvis nogle ændringer til lovgivningen. 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7334">
            <a:off x="10267152" y="353822"/>
            <a:ext cx="2305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Fosfor </a:t>
            </a:r>
            <a:r>
              <a:rPr lang="da-DK" dirty="0"/>
              <a:t>fra </a:t>
            </a:r>
            <a:r>
              <a:rPr lang="da-DK" dirty="0" smtClean="0"/>
              <a:t>spildevand</a:t>
            </a:r>
            <a:br>
              <a:rPr lang="da-DK" dirty="0" smtClean="0"/>
            </a:br>
            <a:r>
              <a:rPr lang="da-DK" dirty="0" smtClean="0"/>
              <a:t>Barriere – andre formål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Slam anvendes til andre formål: </a:t>
            </a:r>
          </a:p>
          <a:p>
            <a:pPr marL="400025" lvl="1" indent="0">
              <a:buNone/>
            </a:pPr>
            <a:r>
              <a:rPr lang="da-DK" dirty="0" smtClean="0"/>
              <a:t>En </a:t>
            </a:r>
            <a:r>
              <a:rPr lang="da-DK" dirty="0"/>
              <a:t>lille mængde dansk spildevandsslam anvendes i produkter til byggeindustrien (Aalborg Portland og Saint-Gobain Weber).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6"/>
          <a:stretch/>
        </p:blipFill>
        <p:spPr>
          <a:xfrm>
            <a:off x="2682677" y="3348583"/>
            <a:ext cx="6264696" cy="34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Fosfor fra </a:t>
            </a:r>
            <a:r>
              <a:rPr lang="da-DK" dirty="0" smtClean="0"/>
              <a:t>spildevand</a:t>
            </a:r>
            <a:br>
              <a:rPr lang="da-DK" dirty="0" smtClean="0"/>
            </a:br>
            <a:r>
              <a:rPr lang="da-DK" dirty="0" smtClean="0"/>
              <a:t>Barriere - </a:t>
            </a:r>
            <a:r>
              <a:rPr lang="da-DK" dirty="0" err="1" smtClean="0"/>
              <a:t>Sturvit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6499181" cy="4990084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Udfældning af fosfor som </a:t>
            </a:r>
            <a:r>
              <a:rPr lang="da-DK" dirty="0" err="1" smtClean="0"/>
              <a:t>struvit</a:t>
            </a:r>
            <a:endParaRPr lang="da-DK" dirty="0" smtClean="0"/>
          </a:p>
          <a:p>
            <a:pPr marL="400025" lvl="1" indent="0">
              <a:buNone/>
            </a:pPr>
            <a:r>
              <a:rPr lang="da-DK" dirty="0" smtClean="0"/>
              <a:t>Fosfor fjernes </a:t>
            </a:r>
            <a:r>
              <a:rPr lang="da-DK" dirty="0"/>
              <a:t>i stigende grad ved udfældning fra spildevandet og med efterfølgende lavere fosformængder i slammet, som anvendes til jordbrugsformål. </a:t>
            </a:r>
            <a:endParaRPr lang="da-DK" dirty="0" smtClean="0"/>
          </a:p>
          <a:p>
            <a:pPr marL="400025" lvl="1" indent="0">
              <a:buNone/>
            </a:pPr>
            <a:r>
              <a:rPr lang="da-DK" dirty="0" err="1" smtClean="0"/>
              <a:t>Struvit</a:t>
            </a:r>
            <a:r>
              <a:rPr lang="da-DK" dirty="0" smtClean="0"/>
              <a:t>-fældning er </a:t>
            </a:r>
            <a:r>
              <a:rPr lang="da-DK" dirty="0"/>
              <a:t>moden fuldskala teknologi, som resulterer i indvending og genanvendelse af 25-50 % af fosmængden i spildevandet. 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277" y="1044327"/>
            <a:ext cx="41052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Fosfor aktiviteter - fremadrettet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7939341" cy="4990084"/>
          </a:xfrm>
        </p:spPr>
        <p:txBody>
          <a:bodyPr>
            <a:normAutofit fontScale="92500"/>
          </a:bodyPr>
          <a:lstStyle/>
          <a:p>
            <a:r>
              <a:rPr lang="da-DK" dirty="0" smtClean="0"/>
              <a:t>Færdiggøre projekt om et dansk fosforhierarki som et initiativ i affaldsstrategien</a:t>
            </a:r>
            <a:endParaRPr lang="da-DK" dirty="0"/>
          </a:p>
          <a:p>
            <a:r>
              <a:rPr lang="da-DK" dirty="0" smtClean="0"/>
              <a:t>Impleme</a:t>
            </a:r>
            <a:r>
              <a:rPr lang="da-DK" dirty="0" smtClean="0"/>
              <a:t>ntering i lovgivning? (fosforstrategi)</a:t>
            </a:r>
          </a:p>
          <a:p>
            <a:r>
              <a:rPr lang="da-DK" dirty="0" smtClean="0"/>
              <a:t>Nordisk fosformøde møde </a:t>
            </a:r>
            <a:r>
              <a:rPr lang="da-DK" dirty="0"/>
              <a:t>med nordiske lande (5-6. april i Oslo)</a:t>
            </a:r>
          </a:p>
          <a:p>
            <a:pPr lvl="1"/>
            <a:r>
              <a:rPr lang="da-DK" dirty="0" smtClean="0"/>
              <a:t>Deltagere: nordiske Miljøstyrelser, affaldsbrancheforeninger og vand- og spildevandsbrancheforeninger</a:t>
            </a:r>
          </a:p>
          <a:p>
            <a:pPr lvl="1"/>
            <a:r>
              <a:rPr lang="da-DK" dirty="0"/>
              <a:t>Drøfte om en evt. fælles nordisk fosfor strategi</a:t>
            </a:r>
          </a:p>
          <a:p>
            <a:pPr marL="457173" lvl="1" indent="0">
              <a:buNone/>
            </a:pPr>
            <a:endParaRPr lang="da-DK" dirty="0" smtClean="0"/>
          </a:p>
          <a:p>
            <a:pPr marL="457173" lvl="1" indent="0">
              <a:buNone/>
            </a:pP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97" y="1620391"/>
            <a:ext cx="3715089" cy="47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opmærksomheden ...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a-DK" sz="1900" b="1" dirty="0"/>
              <a:t>DANVA</a:t>
            </a:r>
            <a:r>
              <a:rPr lang="da-DK" sz="1900" dirty="0"/>
              <a:t> er brancheorganisation for vandselskaber.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a-DK" sz="1900" b="1" dirty="0" smtClean="0"/>
              <a:t>DANVA </a:t>
            </a:r>
            <a:r>
              <a:rPr lang="da-DK" sz="1900" b="1" dirty="0"/>
              <a:t>forener </a:t>
            </a:r>
            <a:r>
              <a:rPr lang="da-DK" sz="1900" dirty="0"/>
              <a:t>alle, der hver dag leverer rent drikkevand, håndterer spildevand og forebygger oversvømmelser gennem klimatilpasning med både traditionelle og innovative metoder.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a-DK" sz="1900" b="1" dirty="0"/>
              <a:t>DANVA forstærker </a:t>
            </a:r>
            <a:r>
              <a:rPr lang="da-DK" sz="1900" dirty="0"/>
              <a:t>alle, der udvikler og implementerer nye vandløsninger til Danmark og verden.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da-DK" sz="1900" b="1" dirty="0"/>
              <a:t>DANVA fortæller </a:t>
            </a:r>
            <a:r>
              <a:rPr lang="da-DK" sz="1900" dirty="0"/>
              <a:t>alle om værdien og effekten af danske vandløsninger, der skaber bedre </a:t>
            </a:r>
            <a:r>
              <a:rPr lang="da-DK" sz="1900" dirty="0" smtClean="0"/>
              <a:t>livsvilkår </a:t>
            </a:r>
            <a:r>
              <a:rPr lang="da-DK" sz="1900" dirty="0"/>
              <a:t>og vækst i Danmark.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178004" y="5623109"/>
            <a:ext cx="188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www.danva.dk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3974143" y="5623109"/>
            <a:ext cx="222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danva@danva.dk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73" y="5596071"/>
            <a:ext cx="374905" cy="35966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1" y="5580831"/>
            <a:ext cx="374905" cy="374905"/>
          </a:xfrm>
          <a:prstGeom prst="rect">
            <a:avLst/>
          </a:prstGeom>
        </p:spPr>
      </p:pic>
      <p:cxnSp>
        <p:nvCxnSpPr>
          <p:cNvPr id="8" name="Lige forbindelse 7"/>
          <p:cNvCxnSpPr/>
          <p:nvPr/>
        </p:nvCxnSpPr>
        <p:spPr>
          <a:xfrm flipV="1">
            <a:off x="710325" y="6100127"/>
            <a:ext cx="931716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628978" y="6157145"/>
            <a:ext cx="955550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cap="all" dirty="0">
                <a:solidFill>
                  <a:schemeClr val="accent1"/>
                </a:solidFill>
              </a:rPr>
              <a:t>Vandhuset </a:t>
            </a:r>
            <a:r>
              <a:rPr lang="da-DK" sz="2000" b="1" cap="all" dirty="0" smtClean="0">
                <a:solidFill>
                  <a:schemeClr val="accent1"/>
                </a:solidFill>
              </a:rPr>
              <a:t> </a:t>
            </a:r>
            <a:r>
              <a:rPr lang="da-DK" dirty="0" smtClean="0"/>
              <a:t>|  </a:t>
            </a:r>
            <a:r>
              <a:rPr lang="da-DK" dirty="0"/>
              <a:t>Godthåbsvej 83</a:t>
            </a:r>
            <a:r>
              <a:rPr lang="da-DK" dirty="0" smtClean="0"/>
              <a:t>, </a:t>
            </a:r>
            <a:r>
              <a:rPr lang="da-DK" dirty="0"/>
              <a:t>8660 Skanderborg </a:t>
            </a:r>
            <a:r>
              <a:rPr lang="da-DK" dirty="0" smtClean="0"/>
              <a:t> |  </a:t>
            </a:r>
            <a:r>
              <a:rPr lang="da-DK" dirty="0"/>
              <a:t>Ny Kongensgade 10, </a:t>
            </a:r>
          </a:p>
          <a:p>
            <a:r>
              <a:rPr lang="da-DK" dirty="0"/>
              <a:t>1472 København K </a:t>
            </a:r>
            <a:r>
              <a:rPr lang="da-DK" dirty="0" smtClean="0"/>
              <a:t> |  </a:t>
            </a:r>
            <a:r>
              <a:rPr lang="da-DK" dirty="0"/>
              <a:t>Tlf. 7021 0055 </a:t>
            </a:r>
          </a:p>
        </p:txBody>
      </p:sp>
    </p:spTree>
    <p:extLst>
      <p:ext uri="{BB962C8B-B14F-4D97-AF65-F5344CB8AC3E}">
        <p14:creationId xmlns:p14="http://schemas.microsoft.com/office/powerpoint/2010/main" val="19717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Fosfor aktiviteter - status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Dansk Fosfornetværk (DANVA &amp; DAKOFA for Miljøstyrelsen)</a:t>
            </a:r>
          </a:p>
          <a:p>
            <a:r>
              <a:rPr lang="da-DK" dirty="0" smtClean="0"/>
              <a:t>Formål: Drøfte hvordan vi kan holde fosforen i værdikæderne, så det ikke går tabt </a:t>
            </a:r>
          </a:p>
          <a:p>
            <a:r>
              <a:rPr lang="da-DK" dirty="0" smtClean="0"/>
              <a:t>Deltagere: Relevante interessenter </a:t>
            </a:r>
            <a:endParaRPr lang="da-DK" dirty="0"/>
          </a:p>
        </p:txBody>
      </p:sp>
      <p:pic>
        <p:nvPicPr>
          <p:cNvPr id="4" name="Billede 3" descr="IMG_221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7" b="18615"/>
          <a:stretch/>
        </p:blipFill>
        <p:spPr>
          <a:xfrm>
            <a:off x="1238993" y="3954484"/>
            <a:ext cx="9144000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Udgangspunkt for fosfor netværket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12331829" cy="499008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Fosfornetværket </a:t>
            </a:r>
            <a:r>
              <a:rPr lang="da-DK" dirty="0"/>
              <a:t>tog udgangspunkt i de 3 mest relevante identificerede værdikæder</a:t>
            </a:r>
            <a:r>
              <a:rPr lang="da-DK" dirty="0" smtClean="0"/>
              <a:t>:</a:t>
            </a:r>
          </a:p>
          <a:p>
            <a:pPr marL="0" indent="0">
              <a:buNone/>
            </a:pPr>
            <a:endParaRPr lang="da-DK" dirty="0"/>
          </a:p>
          <a:p>
            <a:pPr lvl="0"/>
            <a:r>
              <a:rPr lang="da-DK" dirty="0"/>
              <a:t>Fosforgenanvendelse på renseanlæg fra spildevand og spildevandsslam</a:t>
            </a:r>
          </a:p>
          <a:p>
            <a:pPr lvl="0"/>
            <a:r>
              <a:rPr lang="da-DK" dirty="0"/>
              <a:t>Fosforgenanvendelse fra spildevandsslam ved udnyttelse i landbruget</a:t>
            </a:r>
          </a:p>
          <a:p>
            <a:pPr lvl="0"/>
            <a:r>
              <a:rPr lang="da-DK" dirty="0"/>
              <a:t>Fosforgenanvendelse fra slamforbrænding</a:t>
            </a:r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93" y="5004767"/>
            <a:ext cx="1986643" cy="1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Anbefalinger fra fosfor netværket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12115805" cy="4788951"/>
          </a:xfrm>
        </p:spPr>
        <p:txBody>
          <a:bodyPr/>
          <a:lstStyle/>
          <a:p>
            <a:r>
              <a:rPr lang="da-DK" dirty="0" smtClean="0"/>
              <a:t>At der </a:t>
            </a:r>
            <a:r>
              <a:rPr lang="da-DK" dirty="0"/>
              <a:t>udarbejdes en national fosforstrategi, som lægger op til, at der kan opnås lige gode muligheder og forretningsmodeller uanset hvilken fosforløsning, der vælges. </a:t>
            </a: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5" name="Tekstfelt 4"/>
          <p:cNvSpPr txBox="1"/>
          <p:nvPr/>
        </p:nvSpPr>
        <p:spPr>
          <a:xfrm>
            <a:off x="450429" y="3633132"/>
            <a:ext cx="64368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pPr marL="400025" lvl="1" indent="0">
              <a:buNone/>
            </a:pPr>
            <a:r>
              <a:rPr lang="da-DK" sz="2600" dirty="0"/>
              <a:t>Formålet med at arbejde ud fra en fosforstrategi er at sikre, at fosforressourcerne ikke går tabt, og at en større andel af den tilgængelige fosfor udvindes og indgår i </a:t>
            </a:r>
            <a:r>
              <a:rPr lang="da-DK" sz="2600" dirty="0" smtClean="0"/>
              <a:t>kredsløbet.</a:t>
            </a:r>
          </a:p>
          <a:p>
            <a:pPr marL="400025" lvl="1" indent="0">
              <a:buNone/>
            </a:pPr>
            <a:r>
              <a:rPr lang="da-DK" sz="2600" b="1" dirty="0" err="1" smtClean="0"/>
              <a:t>Closing</a:t>
            </a:r>
            <a:r>
              <a:rPr lang="da-DK" sz="2600" b="1" dirty="0" smtClean="0"/>
              <a:t> the P-loop</a:t>
            </a:r>
            <a:endParaRPr lang="da-DK" sz="2600" b="1" dirty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61" y="3060551"/>
            <a:ext cx="2742108" cy="338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10325" y="2700511"/>
            <a:ext cx="9401179" cy="1932323"/>
          </a:xfrm>
        </p:spPr>
        <p:txBody>
          <a:bodyPr>
            <a:normAutofit/>
          </a:bodyPr>
          <a:lstStyle/>
          <a:p>
            <a:r>
              <a:rPr lang="da-DK" dirty="0" smtClean="0"/>
              <a:t>”</a:t>
            </a:r>
            <a:r>
              <a:rPr lang="da-DK" altLang="da-DK" dirty="0" smtClean="0"/>
              <a:t>Udkast </a:t>
            </a:r>
            <a:r>
              <a:rPr lang="da-DK" altLang="da-DK" dirty="0"/>
              <a:t>til et hierarki som mulig guideline for kommende initiativer i en </a:t>
            </a:r>
            <a:r>
              <a:rPr lang="da-DK" altLang="da-DK" dirty="0" smtClean="0"/>
              <a:t>affaldsstrategi”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59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4000" dirty="0" smtClean="0"/>
              <a:t>Faglig ekspert gruppe</a:t>
            </a:r>
            <a:endParaRPr lang="da-DK" sz="4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0326" y="1620391"/>
            <a:ext cx="6436847" cy="532859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da-DK" sz="1600" dirty="0"/>
              <a:t>Per Halkjær Nielsen, Aalborg Universitet Institut for kemi og biovidenskab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Dines Thornberg, BIOFOS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Lars Krogsgaard, BIOFOS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Lisbeth M. Ottosen, DTU Institut for byggeri og anlæg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Erik Bundgaard, Krüger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Mette Dam Jensen, Krüger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Jakob Magid, Københavns Universitet, Institut for plante- og miljøvidenskab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Lars Stoumann Jensen, Københavns Universitet, Institut for plante- og miljøvidenskab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Peter Tychsen, LOBSTER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Margrethe Askegaard, SEGES Landbrug &amp; Fødevarer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Per Henrik Nielsen, </a:t>
            </a:r>
            <a:r>
              <a:rPr lang="da-DK" sz="1600" dirty="0" err="1"/>
              <a:t>VandCenter</a:t>
            </a:r>
            <a:r>
              <a:rPr lang="da-DK" sz="1600" dirty="0"/>
              <a:t> Syd</a:t>
            </a:r>
          </a:p>
          <a:p>
            <a:pPr lvl="0">
              <a:lnSpc>
                <a:spcPct val="100000"/>
              </a:lnSpc>
            </a:pPr>
            <a:r>
              <a:rPr lang="da-DK" sz="1600" dirty="0"/>
              <a:t>Linda Bagge, Miljøstyrelsen</a:t>
            </a:r>
          </a:p>
          <a:p>
            <a:pPr marL="0" indent="0">
              <a:lnSpc>
                <a:spcPct val="100000"/>
              </a:lnSpc>
              <a:buNone/>
            </a:pPr>
            <a:endParaRPr lang="da-DK" sz="1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da-DK" sz="1600" dirty="0" smtClean="0"/>
              <a:t>Endvidere </a:t>
            </a:r>
            <a:r>
              <a:rPr lang="da-DK" sz="1600" dirty="0"/>
              <a:t>har Torkild Birkmose, SEGES, og Anders Finnson, </a:t>
            </a:r>
            <a:r>
              <a:rPr lang="da-DK" sz="1600" dirty="0" err="1"/>
              <a:t>Svenskt</a:t>
            </a:r>
            <a:r>
              <a:rPr lang="da-DK" sz="1600" dirty="0"/>
              <a:t> </a:t>
            </a:r>
            <a:r>
              <a:rPr lang="da-DK" sz="1600" dirty="0" err="1"/>
              <a:t>Vatten</a:t>
            </a:r>
            <a:r>
              <a:rPr lang="da-DK" sz="1600" dirty="0"/>
              <a:t>, bidraget </a:t>
            </a:r>
            <a:r>
              <a:rPr lang="da-DK" sz="1600" dirty="0" smtClean="0"/>
              <a:t>med </a:t>
            </a:r>
            <a:r>
              <a:rPr lang="da-DK" sz="1600" dirty="0"/>
              <a:t>sparring/viden. </a:t>
            </a:r>
            <a:r>
              <a:rPr lang="da-DK" sz="1600" dirty="0" smtClean="0"/>
              <a:t>Miljøstyrelsen </a:t>
            </a:r>
            <a:r>
              <a:rPr lang="da-DK" sz="1600" dirty="0"/>
              <a:t>har finansieret projektet.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4103" y="945158"/>
            <a:ext cx="7561263" cy="56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Fosfor i dansk affald</a:t>
            </a:r>
            <a:endParaRPr lang="da-DK" dirty="0"/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2368A7F-7690-4E58-9605-D4BED6D40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74228"/>
              </p:ext>
            </p:extLst>
          </p:nvPr>
        </p:nvGraphicFramePr>
        <p:xfrm>
          <a:off x="724724" y="1620391"/>
          <a:ext cx="11971338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0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94445" y="1188343"/>
            <a:ext cx="7560840" cy="2304256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da-DK" sz="15000" dirty="0" smtClean="0"/>
              <a:t>74%</a:t>
            </a:r>
            <a:endParaRPr lang="da-DK" sz="150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710325" y="3648508"/>
            <a:ext cx="9401179" cy="1932323"/>
          </a:xfrm>
        </p:spPr>
        <p:txBody>
          <a:bodyPr>
            <a:normAutofit/>
          </a:bodyPr>
          <a:lstStyle/>
          <a:p>
            <a:r>
              <a:rPr lang="da-DK" dirty="0" smtClean="0"/>
              <a:t>Af slammets fosfor </a:t>
            </a:r>
          </a:p>
          <a:p>
            <a:r>
              <a:rPr lang="da-DK" dirty="0" smtClean="0"/>
              <a:t>udnyttes I dag til </a:t>
            </a:r>
          </a:p>
          <a:p>
            <a:r>
              <a:rPr lang="da-DK" dirty="0" smtClean="0"/>
              <a:t>planteproduktion  </a:t>
            </a:r>
            <a:endParaRPr lang="da-DK" cap="none" dirty="0"/>
          </a:p>
        </p:txBody>
      </p:sp>
      <p:sp>
        <p:nvSpPr>
          <p:cNvPr id="2" name="Nedadgående pil 1"/>
          <p:cNvSpPr/>
          <p:nvPr/>
        </p:nvSpPr>
        <p:spPr>
          <a:xfrm>
            <a:off x="6067053" y="756295"/>
            <a:ext cx="1224136" cy="223224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Fosfor fra </a:t>
            </a:r>
            <a:r>
              <a:rPr lang="da-DK" dirty="0" smtClean="0"/>
              <a:t>spildevand</a:t>
            </a:r>
            <a:br>
              <a:rPr lang="da-DK" dirty="0" smtClean="0"/>
            </a:br>
            <a:r>
              <a:rPr lang="da-DK" dirty="0" smtClean="0"/>
              <a:t>Barriere - Forbrænding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000" y="1872000"/>
            <a:ext cx="7003237" cy="4990084"/>
          </a:xfrm>
        </p:spPr>
        <p:txBody>
          <a:bodyPr>
            <a:normAutofit/>
          </a:bodyPr>
          <a:lstStyle/>
          <a:p>
            <a:r>
              <a:rPr lang="da-DK" dirty="0" smtClean="0"/>
              <a:t>En </a:t>
            </a:r>
            <a:r>
              <a:rPr lang="da-DK" dirty="0"/>
              <a:t>betydelig mængde slam </a:t>
            </a:r>
            <a:r>
              <a:rPr lang="da-DK" dirty="0" smtClean="0"/>
              <a:t>forbrændes. Herefter deponeres asken</a:t>
            </a:r>
            <a:r>
              <a:rPr lang="da-DK" dirty="0"/>
              <a:t>. 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400025" lvl="1" indent="0">
              <a:buNone/>
            </a:pPr>
            <a:r>
              <a:rPr lang="da-DK" dirty="0" smtClean="0"/>
              <a:t>Typisk </a:t>
            </a:r>
            <a:r>
              <a:rPr lang="da-DK" dirty="0"/>
              <a:t>kan 80-90 % af askens fosfor udvindes, men prisen pr. kg. udvundet fosfor er betydeligt højere end for handelsgødningsfosfor produceret ud fra </a:t>
            </a:r>
            <a:r>
              <a:rPr lang="da-DK" dirty="0" err="1"/>
              <a:t>råfosfat</a:t>
            </a:r>
            <a:r>
              <a:rPr lang="da-DK" dirty="0"/>
              <a:t>.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357" y="1332359"/>
            <a:ext cx="3024336" cy="44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Danva">
      <a:dk1>
        <a:sysClr val="windowText" lastClr="000000"/>
      </a:dk1>
      <a:lt1>
        <a:sysClr val="window" lastClr="FFFFFF"/>
      </a:lt1>
      <a:dk2>
        <a:srgbClr val="005A84"/>
      </a:dk2>
      <a:lt2>
        <a:srgbClr val="9B9C83"/>
      </a:lt2>
      <a:accent1>
        <a:srgbClr val="005A84"/>
      </a:accent1>
      <a:accent2>
        <a:srgbClr val="3F95B4"/>
      </a:accent2>
      <a:accent3>
        <a:srgbClr val="9B9C83"/>
      </a:accent3>
      <a:accent4>
        <a:srgbClr val="90BC38"/>
      </a:accent4>
      <a:accent5>
        <a:srgbClr val="DEB618"/>
      </a:accent5>
      <a:accent6>
        <a:srgbClr val="F79646"/>
      </a:accent6>
      <a:hlink>
        <a:srgbClr val="000000"/>
      </a:hlink>
      <a:folHlink>
        <a:srgbClr val="00000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VA POWERPOINT SKABELON 2017.pptx" id="{0DFBA8A1-4F66-4830-9A88-C50C6E1D077C}" vid="{D9ED21CE-ADA5-443B-9E51-2C6C8B0F595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DANVA POWERPOINT SKABELON 2017</Template>
  <TotalTime>4100</TotalTime>
  <Words>699</Words>
  <Application>Microsoft Office PowerPoint</Application>
  <PresentationFormat>Brugerdefineret</PresentationFormat>
  <Paragraphs>87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 2</vt:lpstr>
      <vt:lpstr>Kontortema</vt:lpstr>
      <vt:lpstr>PowerPoint-præsentation</vt:lpstr>
      <vt:lpstr>Fosfor aktiviteter - status</vt:lpstr>
      <vt:lpstr>Udgangspunkt for fosfor netværket</vt:lpstr>
      <vt:lpstr>Anbefalinger fra fosfor netværket</vt:lpstr>
      <vt:lpstr>PowerPoint-præsentation</vt:lpstr>
      <vt:lpstr>Faglig ekspert gruppe</vt:lpstr>
      <vt:lpstr>Fosfor i dansk affald</vt:lpstr>
      <vt:lpstr>74%</vt:lpstr>
      <vt:lpstr>Fosfor fra spildevand Barriere - Forbrænding</vt:lpstr>
      <vt:lpstr>Fosfor fra spildevand Barriere - Forurening</vt:lpstr>
      <vt:lpstr>Fosfor fra spildevand Barriere – andre formål</vt:lpstr>
      <vt:lpstr>Fosfor fra spildevand Barriere - Sturvit</vt:lpstr>
      <vt:lpstr>Fosfor aktiviteter - fremadrettet</vt:lpstr>
      <vt:lpstr>Tak for opmærksomheden ...</vt:lpstr>
    </vt:vector>
  </TitlesOfParts>
  <Company>ITAH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</dc:title>
  <dc:creator>Helle Kayerød</dc:creator>
  <cp:lastModifiedBy>Helle Kayerød</cp:lastModifiedBy>
  <cp:revision>31</cp:revision>
  <cp:lastPrinted>2018-03-07T14:32:47Z</cp:lastPrinted>
  <dcterms:created xsi:type="dcterms:W3CDTF">2018-03-06T11:54:19Z</dcterms:created>
  <dcterms:modified xsi:type="dcterms:W3CDTF">2018-03-09T08:14:31Z</dcterms:modified>
</cp:coreProperties>
</file>